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89" r:id="rId4"/>
    <p:sldId id="283" r:id="rId5"/>
    <p:sldId id="284" r:id="rId6"/>
    <p:sldId id="285" r:id="rId7"/>
    <p:sldId id="286" r:id="rId8"/>
    <p:sldId id="287" r:id="rId9"/>
    <p:sldId id="288" r:id="rId10"/>
    <p:sldId id="279" r:id="rId11"/>
    <p:sldId id="290" r:id="rId12"/>
    <p:sldId id="307" r:id="rId13"/>
    <p:sldId id="297" r:id="rId14"/>
    <p:sldId id="302" r:id="rId15"/>
    <p:sldId id="303" r:id="rId16"/>
    <p:sldId id="298" r:id="rId17"/>
    <p:sldId id="273" r:id="rId18"/>
    <p:sldId id="269" r:id="rId19"/>
    <p:sldId id="295" r:id="rId20"/>
    <p:sldId id="304" r:id="rId21"/>
    <p:sldId id="300" r:id="rId22"/>
    <p:sldId id="291" r:id="rId23"/>
    <p:sldId id="292" r:id="rId24"/>
    <p:sldId id="277" r:id="rId25"/>
    <p:sldId id="258" r:id="rId26"/>
    <p:sldId id="281" r:id="rId27"/>
    <p:sldId id="262" r:id="rId28"/>
    <p:sldId id="275" r:id="rId29"/>
    <p:sldId id="276" r:id="rId30"/>
    <p:sldId id="301" r:id="rId31"/>
    <p:sldId id="272" r:id="rId32"/>
    <p:sldId id="278" r:id="rId33"/>
    <p:sldId id="305" r:id="rId34"/>
    <p:sldId id="264" r:id="rId35"/>
    <p:sldId id="266" r:id="rId36"/>
    <p:sldId id="306" r:id="rId37"/>
    <p:sldId id="26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4B26BCC-DB79-4313-ADC4-2E21A2B96385}">
          <p14:sldIdLst>
            <p14:sldId id="256"/>
          </p14:sldIdLst>
        </p14:section>
        <p14:section name="Industry analysis" id="{A94524F5-2239-4858-9C28-EA37AD28856E}">
          <p14:sldIdLst>
            <p14:sldId id="259"/>
            <p14:sldId id="289"/>
            <p14:sldId id="283"/>
            <p14:sldId id="284"/>
            <p14:sldId id="285"/>
            <p14:sldId id="286"/>
            <p14:sldId id="287"/>
            <p14:sldId id="288"/>
            <p14:sldId id="279"/>
            <p14:sldId id="290"/>
            <p14:sldId id="307"/>
            <p14:sldId id="297"/>
            <p14:sldId id="302"/>
            <p14:sldId id="303"/>
            <p14:sldId id="298"/>
            <p14:sldId id="273"/>
            <p14:sldId id="269"/>
            <p14:sldId id="295"/>
            <p14:sldId id="304"/>
            <p14:sldId id="300"/>
            <p14:sldId id="291"/>
            <p14:sldId id="292"/>
            <p14:sldId id="277"/>
            <p14:sldId id="258"/>
          </p14:sldIdLst>
        </p14:section>
        <p14:section name="background/experience" id="{8D3072D0-C7FC-4E6A-B824-8FFFE90698CB}">
          <p14:sldIdLst>
            <p14:sldId id="281"/>
            <p14:sldId id="262"/>
            <p14:sldId id="275"/>
            <p14:sldId id="276"/>
            <p14:sldId id="301"/>
          </p14:sldIdLst>
        </p14:section>
        <p14:section name="Plan &amp; execution" id="{8D7BB6C0-C08A-4733-B763-6923ABAEE083}">
          <p14:sldIdLst>
            <p14:sldId id="272"/>
            <p14:sldId id="278"/>
            <p14:sldId id="305"/>
          </p14:sldIdLst>
        </p14:section>
        <p14:section name="Financial Request" id="{5C57E45B-D5C5-4A82-A4F0-EE2751F0DFE1}">
          <p14:sldIdLst>
            <p14:sldId id="264"/>
            <p14:sldId id="266"/>
            <p14:sldId id="306"/>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69" autoAdjust="0"/>
    <p:restoredTop sz="94660"/>
  </p:normalViewPr>
  <p:slideViewPr>
    <p:cSldViewPr snapToGrid="0">
      <p:cViewPr varScale="1">
        <p:scale>
          <a:sx n="89" d="100"/>
          <a:sy n="89" d="100"/>
        </p:scale>
        <p:origin x="283" y="77"/>
      </p:cViewPr>
      <p:guideLst/>
    </p:cSldViewPr>
  </p:slideViewPr>
  <p:notesTextViewPr>
    <p:cViewPr>
      <p:scale>
        <a:sx n="1" d="1"/>
        <a:sy n="1" d="1"/>
      </p:scale>
      <p:origin x="0" y="0"/>
    </p:cViewPr>
  </p:notesTextViewPr>
  <p:sorterViewPr>
    <p:cViewPr>
      <p:scale>
        <a:sx n="100" d="100"/>
        <a:sy n="100" d="100"/>
      </p:scale>
      <p:origin x="0" y="-14827"/>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Users</c:v>
                </c:pt>
              </c:strCache>
            </c:strRef>
          </c:tx>
          <c:spPr>
            <a:ln w="28575" cap="rnd">
              <a:solidFill>
                <a:schemeClr val="accent1"/>
              </a:solidFill>
              <a:round/>
            </a:ln>
            <a:effectLst/>
          </c:spPr>
          <c:marker>
            <c:symbol val="none"/>
          </c:marker>
          <c:cat>
            <c:strRef>
              <c:f>Sheet1!$A$2:$A$6</c:f>
              <c:strCache>
                <c:ptCount val="5"/>
                <c:pt idx="0">
                  <c:v>Year 1 (2019)</c:v>
                </c:pt>
                <c:pt idx="1">
                  <c:v>Year 2 (2020)</c:v>
                </c:pt>
                <c:pt idx="2">
                  <c:v>Year 3 (2021)</c:v>
                </c:pt>
                <c:pt idx="3">
                  <c:v>Year 4 (2022)</c:v>
                </c:pt>
                <c:pt idx="4">
                  <c:v>Year 5 (2023)</c:v>
                </c:pt>
              </c:strCache>
            </c:strRef>
          </c:cat>
          <c:val>
            <c:numRef>
              <c:f>Sheet1!$B$2:$B$6</c:f>
              <c:numCache>
                <c:formatCode>General</c:formatCode>
                <c:ptCount val="5"/>
                <c:pt idx="0">
                  <c:v>10000</c:v>
                </c:pt>
                <c:pt idx="1">
                  <c:v>20000</c:v>
                </c:pt>
                <c:pt idx="2">
                  <c:v>50000</c:v>
                </c:pt>
                <c:pt idx="3">
                  <c:v>100000</c:v>
                </c:pt>
                <c:pt idx="4">
                  <c:v>200000</c:v>
                </c:pt>
              </c:numCache>
            </c:numRef>
          </c:val>
          <c:smooth val="0"/>
        </c:ser>
        <c:ser>
          <c:idx val="1"/>
          <c:order val="1"/>
          <c:tx>
            <c:strRef>
              <c:f>Sheet1!$C$1</c:f>
              <c:strCache>
                <c:ptCount val="1"/>
                <c:pt idx="0">
                  <c:v>Column1</c:v>
                </c:pt>
              </c:strCache>
            </c:strRef>
          </c:tx>
          <c:spPr>
            <a:ln w="28575" cap="rnd">
              <a:solidFill>
                <a:schemeClr val="accent2"/>
              </a:solidFill>
              <a:round/>
            </a:ln>
            <a:effectLst/>
          </c:spPr>
          <c:marker>
            <c:symbol val="none"/>
          </c:marker>
          <c:cat>
            <c:strRef>
              <c:f>Sheet1!$A$2:$A$6</c:f>
              <c:strCache>
                <c:ptCount val="5"/>
                <c:pt idx="0">
                  <c:v>Year 1 (2019)</c:v>
                </c:pt>
                <c:pt idx="1">
                  <c:v>Year 2 (2020)</c:v>
                </c:pt>
                <c:pt idx="2">
                  <c:v>Year 3 (2021)</c:v>
                </c:pt>
                <c:pt idx="3">
                  <c:v>Year 4 (2022)</c:v>
                </c:pt>
                <c:pt idx="4">
                  <c:v>Year 5 (2023)</c:v>
                </c:pt>
              </c:strCache>
            </c:strRef>
          </c:cat>
          <c:val>
            <c:numRef>
              <c:f>Sheet1!$C$2:$C$6</c:f>
              <c:numCache>
                <c:formatCode>General</c:formatCode>
                <c:ptCount val="5"/>
              </c:numCache>
            </c:numRef>
          </c:val>
          <c:smooth val="0"/>
        </c:ser>
        <c:ser>
          <c:idx val="2"/>
          <c:order val="2"/>
          <c:tx>
            <c:strRef>
              <c:f>Sheet1!$D$1</c:f>
              <c:strCache>
                <c:ptCount val="1"/>
                <c:pt idx="0">
                  <c:v>Column2</c:v>
                </c:pt>
              </c:strCache>
            </c:strRef>
          </c:tx>
          <c:spPr>
            <a:ln w="28575" cap="rnd">
              <a:solidFill>
                <a:schemeClr val="accent3"/>
              </a:solidFill>
              <a:round/>
            </a:ln>
            <a:effectLst/>
          </c:spPr>
          <c:marker>
            <c:symbol val="none"/>
          </c:marker>
          <c:cat>
            <c:strRef>
              <c:f>Sheet1!$A$2:$A$6</c:f>
              <c:strCache>
                <c:ptCount val="5"/>
                <c:pt idx="0">
                  <c:v>Year 1 (2019)</c:v>
                </c:pt>
                <c:pt idx="1">
                  <c:v>Year 2 (2020)</c:v>
                </c:pt>
                <c:pt idx="2">
                  <c:v>Year 3 (2021)</c:v>
                </c:pt>
                <c:pt idx="3">
                  <c:v>Year 4 (2022)</c:v>
                </c:pt>
                <c:pt idx="4">
                  <c:v>Year 5 (2023)</c:v>
                </c:pt>
              </c:strCache>
            </c:strRef>
          </c:cat>
          <c:val>
            <c:numRef>
              <c:f>Sheet1!$D$2:$D$6</c:f>
              <c:numCache>
                <c:formatCode>General</c:formatCode>
                <c:ptCount val="5"/>
              </c:numCache>
            </c:numRef>
          </c:val>
          <c:smooth val="0"/>
        </c:ser>
        <c:dLbls>
          <c:showLegendKey val="0"/>
          <c:showVal val="0"/>
          <c:showCatName val="0"/>
          <c:showSerName val="0"/>
          <c:showPercent val="0"/>
          <c:showBubbleSize val="0"/>
        </c:dLbls>
        <c:smooth val="0"/>
        <c:axId val="325891160"/>
        <c:axId val="325891552"/>
      </c:lineChart>
      <c:catAx>
        <c:axId val="325891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5891552"/>
        <c:crosses val="autoZero"/>
        <c:auto val="1"/>
        <c:lblAlgn val="ctr"/>
        <c:lblOffset val="100"/>
        <c:noMultiLvlLbl val="0"/>
      </c:catAx>
      <c:valAx>
        <c:axId val="3258915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5891160"/>
        <c:crosses val="autoZero"/>
        <c:crossBetween val="between"/>
      </c:valAx>
      <c:spPr>
        <a:noFill/>
        <a:ln>
          <a:noFill/>
        </a:ln>
        <a:effectLst/>
      </c:spPr>
    </c:plotArea>
    <c:legend>
      <c:legendPos val="b"/>
      <c:legendEntry>
        <c:idx val="1"/>
        <c:delete val="1"/>
      </c:legendEntry>
      <c:legendEntry>
        <c:idx val="2"/>
        <c:delete val="1"/>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5790B6-B271-43CB-9B42-3EE0CFF9C162}" type="datetimeFigureOut">
              <a:rPr lang="en-US" smtClean="0"/>
              <a:t>7/20/2017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78DEF7-EC67-43C5-8DE8-64AE0C6A5629}" type="slidenum">
              <a:rPr lang="en-US" smtClean="0"/>
              <a:t>‹#›</a:t>
            </a:fld>
            <a:endParaRPr lang="en-US"/>
          </a:p>
        </p:txBody>
      </p:sp>
    </p:spTree>
    <p:extLst>
      <p:ext uri="{BB962C8B-B14F-4D97-AF65-F5344CB8AC3E}">
        <p14:creationId xmlns:p14="http://schemas.microsoft.com/office/powerpoint/2010/main" val="439130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5790B6-B271-43CB-9B42-3EE0CFF9C162}" type="datetimeFigureOut">
              <a:rPr lang="en-US" smtClean="0"/>
              <a:t>7/20/2017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78DEF7-EC67-43C5-8DE8-64AE0C6A5629}" type="slidenum">
              <a:rPr lang="en-US" smtClean="0"/>
              <a:t>‹#›</a:t>
            </a:fld>
            <a:endParaRPr lang="en-US"/>
          </a:p>
        </p:txBody>
      </p:sp>
    </p:spTree>
    <p:extLst>
      <p:ext uri="{BB962C8B-B14F-4D97-AF65-F5344CB8AC3E}">
        <p14:creationId xmlns:p14="http://schemas.microsoft.com/office/powerpoint/2010/main" val="4244312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5790B6-B271-43CB-9B42-3EE0CFF9C162}" type="datetimeFigureOut">
              <a:rPr lang="en-US" smtClean="0"/>
              <a:t>7/20/2017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78DEF7-EC67-43C5-8DE8-64AE0C6A5629}" type="slidenum">
              <a:rPr lang="en-US" smtClean="0"/>
              <a:t>‹#›</a:t>
            </a:fld>
            <a:endParaRPr lang="en-US"/>
          </a:p>
        </p:txBody>
      </p:sp>
    </p:spTree>
    <p:extLst>
      <p:ext uri="{BB962C8B-B14F-4D97-AF65-F5344CB8AC3E}">
        <p14:creationId xmlns:p14="http://schemas.microsoft.com/office/powerpoint/2010/main" val="1548652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017-2019">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cxnSp>
        <p:nvCxnSpPr>
          <p:cNvPr id="3" name="Straight Connector 12"/>
          <p:cNvCxnSpPr/>
          <p:nvPr userDrawn="1"/>
        </p:nvCxnSpPr>
        <p:spPr>
          <a:xfrm flipV="1">
            <a:off x="2143540" y="1207975"/>
            <a:ext cx="2808" cy="55771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13"/>
          <p:cNvCxnSpPr/>
          <p:nvPr userDrawn="1"/>
        </p:nvCxnSpPr>
        <p:spPr>
          <a:xfrm flipV="1">
            <a:off x="6130546" y="1207978"/>
            <a:ext cx="1" cy="55592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9"/>
          <p:cNvCxnSpPr/>
          <p:nvPr userDrawn="1"/>
        </p:nvCxnSpPr>
        <p:spPr>
          <a:xfrm flipH="1" flipV="1">
            <a:off x="156154" y="1229791"/>
            <a:ext cx="1" cy="554660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11"/>
          <p:cNvSpPr txBox="1"/>
          <p:nvPr userDrawn="1"/>
        </p:nvSpPr>
        <p:spPr>
          <a:xfrm>
            <a:off x="918096" y="1270786"/>
            <a:ext cx="11132850" cy="338426"/>
          </a:xfrm>
          <a:prstGeom prst="rect">
            <a:avLst/>
          </a:prstGeom>
          <a:noFill/>
        </p:spPr>
        <p:txBody>
          <a:bodyPr wrap="square" rtlCol="0">
            <a:spAutoFit/>
          </a:bodyPr>
          <a:lstStyle/>
          <a:p>
            <a:pPr fontAlgn="base">
              <a:spcBef>
                <a:spcPct val="50000"/>
              </a:spcBef>
              <a:spcAft>
                <a:spcPct val="0"/>
              </a:spcAft>
            </a:pPr>
            <a:r>
              <a:rPr lang="en-CA" sz="1598" b="1" dirty="0">
                <a:solidFill>
                  <a:prstClr val="black"/>
                </a:solidFill>
                <a:latin typeface="Arial" pitchFamily="34" charset="0"/>
              </a:rPr>
              <a:t>2017                                            </a:t>
            </a:r>
            <a:r>
              <a:rPr lang="en-CA" sz="1598" b="1" dirty="0" smtClean="0">
                <a:solidFill>
                  <a:prstClr val="black"/>
                </a:solidFill>
                <a:latin typeface="Arial" pitchFamily="34" charset="0"/>
              </a:rPr>
              <a:t>2018                                                             2019                                            Future </a:t>
            </a:r>
            <a:endParaRPr lang="en-CA" sz="1598" b="1" dirty="0">
              <a:solidFill>
                <a:prstClr val="black"/>
              </a:solidFill>
              <a:latin typeface="Arial" pitchFamily="34" charset="0"/>
            </a:endParaRPr>
          </a:p>
        </p:txBody>
      </p:sp>
      <p:cxnSp>
        <p:nvCxnSpPr>
          <p:cNvPr id="7" name="Straight Connector 14"/>
          <p:cNvCxnSpPr/>
          <p:nvPr userDrawn="1"/>
        </p:nvCxnSpPr>
        <p:spPr>
          <a:xfrm flipH="1" flipV="1">
            <a:off x="12051269" y="1229791"/>
            <a:ext cx="16725" cy="553741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userDrawn="1"/>
        </p:nvCxnSpPr>
        <p:spPr bwMode="auto">
          <a:xfrm>
            <a:off x="1147180" y="1568833"/>
            <a:ext cx="0" cy="180000"/>
          </a:xfrm>
          <a:prstGeom prst="line">
            <a:avLst/>
          </a:prstGeom>
          <a:solidFill>
            <a:schemeClr val="tx2"/>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Connecteur droit 8"/>
          <p:cNvCxnSpPr/>
          <p:nvPr userDrawn="1"/>
        </p:nvCxnSpPr>
        <p:spPr bwMode="auto">
          <a:xfrm>
            <a:off x="2138205" y="1568833"/>
            <a:ext cx="0" cy="180000"/>
          </a:xfrm>
          <a:prstGeom prst="line">
            <a:avLst/>
          </a:prstGeom>
          <a:solidFill>
            <a:schemeClr val="tx2"/>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 name="Connecteur droit 9"/>
          <p:cNvCxnSpPr/>
          <p:nvPr userDrawn="1"/>
        </p:nvCxnSpPr>
        <p:spPr bwMode="auto">
          <a:xfrm>
            <a:off x="3129231" y="1568833"/>
            <a:ext cx="0" cy="180000"/>
          </a:xfrm>
          <a:prstGeom prst="line">
            <a:avLst/>
          </a:prstGeom>
          <a:solidFill>
            <a:schemeClr val="tx2"/>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Connecteur droit 10"/>
          <p:cNvCxnSpPr/>
          <p:nvPr userDrawn="1"/>
        </p:nvCxnSpPr>
        <p:spPr bwMode="auto">
          <a:xfrm>
            <a:off x="5114090" y="1568833"/>
            <a:ext cx="0" cy="180000"/>
          </a:xfrm>
          <a:prstGeom prst="line">
            <a:avLst/>
          </a:prstGeom>
          <a:solidFill>
            <a:schemeClr val="tx2"/>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Connecteur droit 11"/>
          <p:cNvCxnSpPr/>
          <p:nvPr userDrawn="1"/>
        </p:nvCxnSpPr>
        <p:spPr bwMode="auto">
          <a:xfrm>
            <a:off x="6105116" y="1568833"/>
            <a:ext cx="0" cy="180000"/>
          </a:xfrm>
          <a:prstGeom prst="line">
            <a:avLst/>
          </a:prstGeom>
          <a:solidFill>
            <a:schemeClr val="tx2"/>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Connecteur droit 12"/>
          <p:cNvCxnSpPr/>
          <p:nvPr userDrawn="1"/>
        </p:nvCxnSpPr>
        <p:spPr bwMode="auto">
          <a:xfrm>
            <a:off x="7096142" y="1568833"/>
            <a:ext cx="0" cy="180000"/>
          </a:xfrm>
          <a:prstGeom prst="line">
            <a:avLst/>
          </a:prstGeom>
          <a:solidFill>
            <a:schemeClr val="tx2"/>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Connecteur droit 13"/>
          <p:cNvCxnSpPr/>
          <p:nvPr userDrawn="1"/>
        </p:nvCxnSpPr>
        <p:spPr bwMode="auto">
          <a:xfrm>
            <a:off x="9078195" y="1568833"/>
            <a:ext cx="0" cy="180000"/>
          </a:xfrm>
          <a:prstGeom prst="line">
            <a:avLst/>
          </a:prstGeom>
          <a:solidFill>
            <a:schemeClr val="tx2"/>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Connecteur droit 14"/>
          <p:cNvCxnSpPr/>
          <p:nvPr userDrawn="1"/>
        </p:nvCxnSpPr>
        <p:spPr bwMode="auto">
          <a:xfrm>
            <a:off x="10069221" y="1568833"/>
            <a:ext cx="0" cy="180000"/>
          </a:xfrm>
          <a:prstGeom prst="line">
            <a:avLst/>
          </a:prstGeom>
          <a:solidFill>
            <a:schemeClr val="tx2"/>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Connecteur droit 15"/>
          <p:cNvCxnSpPr/>
          <p:nvPr userDrawn="1"/>
        </p:nvCxnSpPr>
        <p:spPr bwMode="auto">
          <a:xfrm>
            <a:off x="11060246" y="1568833"/>
            <a:ext cx="0" cy="180000"/>
          </a:xfrm>
          <a:prstGeom prst="line">
            <a:avLst/>
          </a:prstGeom>
          <a:solidFill>
            <a:schemeClr val="tx2"/>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Connecteur droit 30"/>
          <p:cNvCxnSpPr/>
          <p:nvPr userDrawn="1"/>
        </p:nvCxnSpPr>
        <p:spPr bwMode="auto">
          <a:xfrm>
            <a:off x="156154" y="1649329"/>
            <a:ext cx="11903479" cy="0"/>
          </a:xfrm>
          <a:prstGeom prst="line">
            <a:avLst/>
          </a:prstGeom>
          <a:solidFill>
            <a:schemeClr val="tx2"/>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Connecteur droit 10"/>
          <p:cNvCxnSpPr/>
          <p:nvPr userDrawn="1"/>
        </p:nvCxnSpPr>
        <p:spPr bwMode="auto">
          <a:xfrm>
            <a:off x="4134376" y="1559329"/>
            <a:ext cx="0" cy="180000"/>
          </a:xfrm>
          <a:prstGeom prst="line">
            <a:avLst/>
          </a:prstGeom>
          <a:solidFill>
            <a:schemeClr val="tx2"/>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Straight Connector 13"/>
          <p:cNvCxnSpPr/>
          <p:nvPr userDrawn="1"/>
        </p:nvCxnSpPr>
        <p:spPr>
          <a:xfrm flipV="1">
            <a:off x="10110599" y="1207975"/>
            <a:ext cx="1" cy="555922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Connecteur droit 13"/>
          <p:cNvCxnSpPr/>
          <p:nvPr userDrawn="1"/>
        </p:nvCxnSpPr>
        <p:spPr bwMode="auto">
          <a:xfrm>
            <a:off x="8142024" y="1559329"/>
            <a:ext cx="0" cy="180000"/>
          </a:xfrm>
          <a:prstGeom prst="line">
            <a:avLst/>
          </a:prstGeom>
          <a:solidFill>
            <a:schemeClr val="tx2"/>
          </a:solidFill>
          <a:ln w="1270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348853334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5790B6-B271-43CB-9B42-3EE0CFF9C162}" type="datetimeFigureOut">
              <a:rPr lang="en-US" smtClean="0"/>
              <a:t>7/20/2017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78DEF7-EC67-43C5-8DE8-64AE0C6A5629}" type="slidenum">
              <a:rPr lang="en-US" smtClean="0"/>
              <a:t>‹#›</a:t>
            </a:fld>
            <a:endParaRPr lang="en-US"/>
          </a:p>
        </p:txBody>
      </p:sp>
    </p:spTree>
    <p:extLst>
      <p:ext uri="{BB962C8B-B14F-4D97-AF65-F5344CB8AC3E}">
        <p14:creationId xmlns:p14="http://schemas.microsoft.com/office/powerpoint/2010/main" val="1355076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5790B6-B271-43CB-9B42-3EE0CFF9C162}" type="datetimeFigureOut">
              <a:rPr lang="en-US" smtClean="0"/>
              <a:t>7/20/2017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78DEF7-EC67-43C5-8DE8-64AE0C6A5629}" type="slidenum">
              <a:rPr lang="en-US" smtClean="0"/>
              <a:t>‹#›</a:t>
            </a:fld>
            <a:endParaRPr lang="en-US"/>
          </a:p>
        </p:txBody>
      </p:sp>
    </p:spTree>
    <p:extLst>
      <p:ext uri="{BB962C8B-B14F-4D97-AF65-F5344CB8AC3E}">
        <p14:creationId xmlns:p14="http://schemas.microsoft.com/office/powerpoint/2010/main" val="1022970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5790B6-B271-43CB-9B42-3EE0CFF9C162}" type="datetimeFigureOut">
              <a:rPr lang="en-US" smtClean="0"/>
              <a:t>7/20/2017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78DEF7-EC67-43C5-8DE8-64AE0C6A5629}" type="slidenum">
              <a:rPr lang="en-US" smtClean="0"/>
              <a:t>‹#›</a:t>
            </a:fld>
            <a:endParaRPr lang="en-US"/>
          </a:p>
        </p:txBody>
      </p:sp>
    </p:spTree>
    <p:extLst>
      <p:ext uri="{BB962C8B-B14F-4D97-AF65-F5344CB8AC3E}">
        <p14:creationId xmlns:p14="http://schemas.microsoft.com/office/powerpoint/2010/main" val="1074612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5790B6-B271-43CB-9B42-3EE0CFF9C162}" type="datetimeFigureOut">
              <a:rPr lang="en-US" smtClean="0"/>
              <a:t>7/20/2017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78DEF7-EC67-43C5-8DE8-64AE0C6A5629}" type="slidenum">
              <a:rPr lang="en-US" smtClean="0"/>
              <a:t>‹#›</a:t>
            </a:fld>
            <a:endParaRPr lang="en-US"/>
          </a:p>
        </p:txBody>
      </p:sp>
    </p:spTree>
    <p:extLst>
      <p:ext uri="{BB962C8B-B14F-4D97-AF65-F5344CB8AC3E}">
        <p14:creationId xmlns:p14="http://schemas.microsoft.com/office/powerpoint/2010/main" val="1044460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5790B6-B271-43CB-9B42-3EE0CFF9C162}" type="datetimeFigureOut">
              <a:rPr lang="en-US" smtClean="0"/>
              <a:t>7/20/2017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78DEF7-EC67-43C5-8DE8-64AE0C6A5629}" type="slidenum">
              <a:rPr lang="en-US" smtClean="0"/>
              <a:t>‹#›</a:t>
            </a:fld>
            <a:endParaRPr lang="en-US"/>
          </a:p>
        </p:txBody>
      </p:sp>
    </p:spTree>
    <p:extLst>
      <p:ext uri="{BB962C8B-B14F-4D97-AF65-F5344CB8AC3E}">
        <p14:creationId xmlns:p14="http://schemas.microsoft.com/office/powerpoint/2010/main" val="183733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5790B6-B271-43CB-9B42-3EE0CFF9C162}" type="datetimeFigureOut">
              <a:rPr lang="en-US" smtClean="0"/>
              <a:t>7/20/2017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78DEF7-EC67-43C5-8DE8-64AE0C6A5629}" type="slidenum">
              <a:rPr lang="en-US" smtClean="0"/>
              <a:t>‹#›</a:t>
            </a:fld>
            <a:endParaRPr lang="en-US"/>
          </a:p>
        </p:txBody>
      </p:sp>
    </p:spTree>
    <p:extLst>
      <p:ext uri="{BB962C8B-B14F-4D97-AF65-F5344CB8AC3E}">
        <p14:creationId xmlns:p14="http://schemas.microsoft.com/office/powerpoint/2010/main" val="2956355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5790B6-B271-43CB-9B42-3EE0CFF9C162}" type="datetimeFigureOut">
              <a:rPr lang="en-US" smtClean="0"/>
              <a:t>7/20/2017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78DEF7-EC67-43C5-8DE8-64AE0C6A5629}" type="slidenum">
              <a:rPr lang="en-US" smtClean="0"/>
              <a:t>‹#›</a:t>
            </a:fld>
            <a:endParaRPr lang="en-US"/>
          </a:p>
        </p:txBody>
      </p:sp>
    </p:spTree>
    <p:extLst>
      <p:ext uri="{BB962C8B-B14F-4D97-AF65-F5344CB8AC3E}">
        <p14:creationId xmlns:p14="http://schemas.microsoft.com/office/powerpoint/2010/main" val="3263938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5790B6-B271-43CB-9B42-3EE0CFF9C162}" type="datetimeFigureOut">
              <a:rPr lang="en-US" smtClean="0"/>
              <a:t>7/20/2017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78DEF7-EC67-43C5-8DE8-64AE0C6A5629}" type="slidenum">
              <a:rPr lang="en-US" smtClean="0"/>
              <a:t>‹#›</a:t>
            </a:fld>
            <a:endParaRPr lang="en-US"/>
          </a:p>
        </p:txBody>
      </p:sp>
    </p:spTree>
    <p:extLst>
      <p:ext uri="{BB962C8B-B14F-4D97-AF65-F5344CB8AC3E}">
        <p14:creationId xmlns:p14="http://schemas.microsoft.com/office/powerpoint/2010/main" val="2502757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5790B6-B271-43CB-9B42-3EE0CFF9C162}" type="datetimeFigureOut">
              <a:rPr lang="en-US" smtClean="0"/>
              <a:t>7/20/2017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78DEF7-EC67-43C5-8DE8-64AE0C6A5629}" type="slidenum">
              <a:rPr lang="en-US" smtClean="0"/>
              <a:t>‹#›</a:t>
            </a:fld>
            <a:endParaRPr lang="en-US"/>
          </a:p>
        </p:txBody>
      </p:sp>
    </p:spTree>
    <p:extLst>
      <p:ext uri="{BB962C8B-B14F-4D97-AF65-F5344CB8AC3E}">
        <p14:creationId xmlns:p14="http://schemas.microsoft.com/office/powerpoint/2010/main" val="1023640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9" Type="http://schemas.openxmlformats.org/officeDocument/2006/relationships/image" Target="../media/image23.jpe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jpe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jpeg"/><Relationship Id="rId11" Type="http://schemas.openxmlformats.org/officeDocument/2006/relationships/image" Target="../media/image33.jpe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jpe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jpeg"/><Relationship Id="rId18" Type="http://schemas.openxmlformats.org/officeDocument/2006/relationships/image" Target="../media/image52.jpe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jpeg"/><Relationship Id="rId2" Type="http://schemas.openxmlformats.org/officeDocument/2006/relationships/image" Target="../media/image36.png"/><Relationship Id="rId16"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jpeg"/><Relationship Id="rId19" Type="http://schemas.openxmlformats.org/officeDocument/2006/relationships/image" Target="../media/image53.jpe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hyperlink" Target="https://www.lightwave3d.com/chronosculpt/" TargetMode="External"/><Relationship Id="rId13" Type="http://schemas.openxmlformats.org/officeDocument/2006/relationships/hyperlink" Target="https://autodeskresearch.com/projects/dreamcatcher" TargetMode="External"/><Relationship Id="rId18" Type="http://schemas.openxmlformats.org/officeDocument/2006/relationships/hyperlink" Target="https://grabcad.com/" TargetMode="External"/><Relationship Id="rId3" Type="http://schemas.openxmlformats.org/officeDocument/2006/relationships/hyperlink" Target="http://www.materialise.com/en/software/3-matic" TargetMode="External"/><Relationship Id="rId21" Type="http://schemas.openxmlformats.org/officeDocument/2006/relationships/hyperlink" Target="http://www.meshlab.net/" TargetMode="External"/><Relationship Id="rId7" Type="http://schemas.openxmlformats.org/officeDocument/2006/relationships/hyperlink" Target="https://www.blender.org/" TargetMode="External"/><Relationship Id="rId12" Type="http://schemas.openxmlformats.org/officeDocument/2006/relationships/hyperlink" Target="http://www.geomagic.com/en/products-landing-pages/designx" TargetMode="External"/><Relationship Id="rId17" Type="http://schemas.openxmlformats.org/officeDocument/2006/relationships/hyperlink" Target="https://www.autodesk.com/products/fusion-360/overview" TargetMode="External"/><Relationship Id="rId2" Type="http://schemas.openxmlformats.org/officeDocument/2006/relationships/hyperlink" Target="https://en.wikipedia.org/wiki/Autodesk_123D" TargetMode="External"/><Relationship Id="rId16" Type="http://schemas.openxmlformats.org/officeDocument/2006/relationships/hyperlink" Target="http://www.geomagic.com/en/products/freeform-plus/overview" TargetMode="External"/><Relationship Id="rId20" Type="http://schemas.openxmlformats.org/officeDocument/2006/relationships/hyperlink" Target="https://sourceforge.net/projects/meshfix/" TargetMode="External"/><Relationship Id="rId1" Type="http://schemas.openxmlformats.org/officeDocument/2006/relationships/slideLayout" Target="../slideLayouts/slideLayout2.xml"/><Relationship Id="rId6" Type="http://schemas.openxmlformats.org/officeDocument/2006/relationships/hyperlink" Target="https://www.3d-tool.com/en_free-viewer-download.htm" TargetMode="External"/><Relationship Id="rId11" Type="http://schemas.openxmlformats.org/officeDocument/2006/relationships/hyperlink" Target="https://ultimaker.com/en/products/cura-software" TargetMode="External"/><Relationship Id="rId5" Type="http://schemas.openxmlformats.org/officeDocument/2006/relationships/hyperlink" Target="https://www.tinkercad.com/" TargetMode="External"/><Relationship Id="rId15" Type="http://schemas.openxmlformats.org/officeDocument/2006/relationships/hyperlink" Target="https://www.freecadweb.org/" TargetMode="External"/><Relationship Id="rId10" Type="http://schemas.openxmlformats.org/officeDocument/2006/relationships/hyperlink" Target="https://craftunique.com/craftware/?page=craftware" TargetMode="External"/><Relationship Id="rId19" Type="http://schemas.openxmlformats.org/officeDocument/2006/relationships/hyperlink" Target="http://www.solidthinking.com/ProductOverview.aspx?item=Inspire%20Overview&amp;category=Products" TargetMode="External"/><Relationship Id="rId4" Type="http://schemas.openxmlformats.org/officeDocument/2006/relationships/hyperlink" Target="http://www.3dreshaper.com/en/" TargetMode="External"/><Relationship Id="rId9" Type="http://schemas.openxmlformats.org/officeDocument/2006/relationships/hyperlink" Target="http://www.geomagic.com/es/products/claytools/overview" TargetMode="External"/><Relationship Id="rId14" Type="http://schemas.openxmlformats.org/officeDocument/2006/relationships/hyperlink" Target="http://www.formz.com/products/formzpro.html" TargetMode="External"/><Relationship Id="rId22" Type="http://schemas.openxmlformats.org/officeDocument/2006/relationships/hyperlink" Target="http://www.meshmixer.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remake.autodesk.com/about" TargetMode="External"/><Relationship Id="rId13" Type="http://schemas.openxmlformats.org/officeDocument/2006/relationships/hyperlink" Target="https://sketchfab.com/" TargetMode="External"/><Relationship Id="rId18" Type="http://schemas.openxmlformats.org/officeDocument/2006/relationships/hyperlink" Target="http://www.vtk.org/" TargetMode="External"/><Relationship Id="rId3" Type="http://schemas.openxmlformats.org/officeDocument/2006/relationships/hyperlink" Target="http://octoprint.org/" TargetMode="External"/><Relationship Id="rId7" Type="http://schemas.openxmlformats.org/officeDocument/2006/relationships/hyperlink" Target="https://www.autodesk.com/products/recap/overview" TargetMode="External"/><Relationship Id="rId12" Type="http://schemas.openxmlformats.org/officeDocument/2006/relationships/hyperlink" Target="https://www.simplify3d.com/software/" TargetMode="External"/><Relationship Id="rId17" Type="http://schemas.openxmlformats.org/officeDocument/2006/relationships/hyperlink" Target="https://wci.llnl.gov/simulation/computer-codes/visit/" TargetMode="External"/><Relationship Id="rId2" Type="http://schemas.openxmlformats.org/officeDocument/2006/relationships/hyperlink" Target="https://www.autodesk.com/products/netfabb/overview" TargetMode="External"/><Relationship Id="rId16" Type="http://schemas.openxmlformats.org/officeDocument/2006/relationships/hyperlink" Target="https://www.tinkercad.com/" TargetMode="External"/><Relationship Id="rId20" Type="http://schemas.openxmlformats.org/officeDocument/2006/relationships/hyperlink" Target="https://www.autodesk.com/products/within-medical/overview" TargetMode="External"/><Relationship Id="rId1" Type="http://schemas.openxmlformats.org/officeDocument/2006/relationships/slideLayout" Target="../slideLayouts/slideLayout2.xml"/><Relationship Id="rId6" Type="http://schemas.openxmlformats.org/officeDocument/2006/relationships/hyperlink" Target="http://pointclouds.org/" TargetMode="External"/><Relationship Id="rId11" Type="http://schemas.openxmlformats.org/officeDocument/2006/relationships/hyperlink" Target="http://shapeshifter.io/" TargetMode="External"/><Relationship Id="rId5" Type="http://schemas.openxmlformats.org/officeDocument/2006/relationships/hyperlink" Target="https://www.paraview.org/" TargetMode="External"/><Relationship Id="rId15" Type="http://schemas.openxmlformats.org/officeDocument/2006/relationships/hyperlink" Target="http://slic3r.org/" TargetMode="External"/><Relationship Id="rId10" Type="http://schemas.openxmlformats.org/officeDocument/2006/relationships/hyperlink" Target="http://pixologic.com/sculptris/" TargetMode="External"/><Relationship Id="rId19" Type="http://schemas.openxmlformats.org/officeDocument/2006/relationships/hyperlink" Target="https://www.creaform3d.com/en/metrology-solutions/3d-applications-software-platforms/vxmodel-scan-cad-software-module" TargetMode="External"/><Relationship Id="rId4" Type="http://schemas.openxmlformats.org/officeDocument/2006/relationships/hyperlink" Target="https://p3d.in/" TargetMode="External"/><Relationship Id="rId9" Type="http://schemas.openxmlformats.org/officeDocument/2006/relationships/hyperlink" Target="https://www.repetier.com/" TargetMode="External"/><Relationship Id="rId14" Type="http://schemas.openxmlformats.org/officeDocument/2006/relationships/hyperlink" Target="https://www.sketchup.co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err="1" smtClean="0"/>
              <a:t>VisPlayer</a:t>
            </a:r>
            <a:r>
              <a:rPr lang="en-US" dirty="0" smtClean="0"/>
              <a:t>, </a:t>
            </a:r>
            <a:r>
              <a:rPr lang="en-US" dirty="0" smtClean="0"/>
              <a:t>3DShape,  by </a:t>
            </a:r>
            <a:r>
              <a:rPr lang="en-US" dirty="0" err="1" smtClean="0"/>
              <a:t>OneCompany</a:t>
            </a:r>
            <a:endParaRPr lang="en-US" dirty="0"/>
          </a:p>
        </p:txBody>
      </p:sp>
      <p:sp>
        <p:nvSpPr>
          <p:cNvPr id="3" name="Subtitle 2"/>
          <p:cNvSpPr>
            <a:spLocks noGrp="1"/>
          </p:cNvSpPr>
          <p:nvPr>
            <p:ph type="subTitle" idx="1"/>
          </p:nvPr>
        </p:nvSpPr>
        <p:spPr/>
        <p:txBody>
          <a:bodyPr/>
          <a:lstStyle/>
          <a:p>
            <a:r>
              <a:rPr lang="en-US" dirty="0" smtClean="0"/>
              <a:t>World’s easiest cloud 3D Editor</a:t>
            </a:r>
            <a:endParaRPr lang="en-US" dirty="0"/>
          </a:p>
        </p:txBody>
      </p:sp>
    </p:spTree>
    <p:extLst>
      <p:ext uri="{BB962C8B-B14F-4D97-AF65-F5344CB8AC3E}">
        <p14:creationId xmlns:p14="http://schemas.microsoft.com/office/powerpoint/2010/main" val="29629481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Printing Design Market</a:t>
            </a:r>
            <a:endParaRPr lang="en-US" dirty="0"/>
          </a:p>
        </p:txBody>
      </p:sp>
      <p:sp>
        <p:nvSpPr>
          <p:cNvPr id="4" name="Content Placeholder 2"/>
          <p:cNvSpPr>
            <a:spLocks noGrp="1"/>
          </p:cNvSpPr>
          <p:nvPr>
            <p:ph idx="1"/>
          </p:nvPr>
        </p:nvSpPr>
        <p:spPr>
          <a:xfrm>
            <a:off x="838200" y="1825624"/>
            <a:ext cx="9884434" cy="4281877"/>
          </a:xfrm>
        </p:spPr>
        <p:txBody>
          <a:bodyPr>
            <a:normAutofit/>
          </a:bodyPr>
          <a:lstStyle/>
          <a:p>
            <a:r>
              <a:rPr lang="en-US" sz="2000" dirty="0" smtClean="0"/>
              <a:t>3D printing will eventually become a </a:t>
            </a:r>
            <a:r>
              <a:rPr lang="en-US" sz="2000" dirty="0" smtClean="0"/>
              <a:t>commodity </a:t>
            </a:r>
            <a:endParaRPr lang="en-US" sz="2000" dirty="0" smtClean="0"/>
          </a:p>
          <a:p>
            <a:r>
              <a:rPr lang="en-US" sz="2000" dirty="0" smtClean="0"/>
              <a:t>300,000 3D printer sold in </a:t>
            </a:r>
            <a:r>
              <a:rPr lang="en-US" sz="2000" dirty="0" smtClean="0"/>
              <a:t>2016</a:t>
            </a:r>
            <a:endParaRPr lang="en-US" sz="2000" dirty="0" smtClean="0"/>
          </a:p>
          <a:p>
            <a:r>
              <a:rPr lang="en-US" sz="2000" dirty="0" smtClean="0"/>
              <a:t>3D printers sells project to increase </a:t>
            </a:r>
            <a:r>
              <a:rPr lang="en-US" sz="2000" dirty="0" smtClean="0"/>
              <a:t>high double </a:t>
            </a:r>
            <a:r>
              <a:rPr lang="en-US" sz="2000" dirty="0" smtClean="0"/>
              <a:t>digit percentage in next </a:t>
            </a:r>
            <a:r>
              <a:rPr lang="en-US" sz="2000" dirty="0" smtClean="0"/>
              <a:t>5 - 10 </a:t>
            </a:r>
            <a:r>
              <a:rPr lang="en-US" sz="2000" dirty="0" smtClean="0"/>
              <a:t>years</a:t>
            </a:r>
          </a:p>
          <a:p>
            <a:r>
              <a:rPr lang="en-US" sz="2000" dirty="0"/>
              <a:t>Easy-to-use 3D design software tool </a:t>
            </a:r>
            <a:r>
              <a:rPr lang="en-US" sz="2000" dirty="0" smtClean="0"/>
              <a:t>is</a:t>
            </a:r>
            <a:r>
              <a:rPr lang="en-US" sz="2000" dirty="0" smtClean="0"/>
              <a:t> </a:t>
            </a:r>
            <a:r>
              <a:rPr lang="en-US" sz="2000" dirty="0"/>
              <a:t>much </a:t>
            </a:r>
            <a:r>
              <a:rPr lang="en-US" sz="2000" dirty="0" smtClean="0"/>
              <a:t>needed</a:t>
            </a:r>
            <a:endParaRPr lang="en-US" sz="2000" dirty="0"/>
          </a:p>
          <a:p>
            <a:r>
              <a:rPr lang="en-US" sz="2000" dirty="0" smtClean="0"/>
              <a:t>Most </a:t>
            </a:r>
            <a:r>
              <a:rPr lang="en-US" sz="2000" dirty="0"/>
              <a:t>of 3D design software tools are targeting high-end users and enterprises that have high price tag and very difficult for general users to learn and use. </a:t>
            </a:r>
            <a:endParaRPr lang="en-US" sz="2000" dirty="0" smtClean="0"/>
          </a:p>
          <a:p>
            <a:r>
              <a:rPr lang="en-US" sz="2000" dirty="0" smtClean="0"/>
              <a:t>Other </a:t>
            </a:r>
            <a:r>
              <a:rPr lang="en-US" sz="2000" dirty="0" smtClean="0"/>
              <a:t>3D image capture devices</a:t>
            </a:r>
          </a:p>
          <a:p>
            <a:pPr marL="0" indent="0">
              <a:buNone/>
            </a:pPr>
            <a:endParaRPr lang="en-US" sz="2000" dirty="0"/>
          </a:p>
        </p:txBody>
      </p:sp>
    </p:spTree>
    <p:extLst>
      <p:ext uri="{BB962C8B-B14F-4D97-AF65-F5344CB8AC3E}">
        <p14:creationId xmlns:p14="http://schemas.microsoft.com/office/powerpoint/2010/main" val="40529825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Image Capture </a:t>
            </a:r>
            <a:r>
              <a:rPr lang="en-US" dirty="0"/>
              <a:t>D</a:t>
            </a:r>
            <a:r>
              <a:rPr lang="en-US" dirty="0" smtClean="0"/>
              <a:t>evices </a:t>
            </a:r>
            <a:endParaRPr lang="en-US" dirty="0"/>
          </a:p>
        </p:txBody>
      </p:sp>
      <p:sp>
        <p:nvSpPr>
          <p:cNvPr id="3" name="Content Placeholder 2"/>
          <p:cNvSpPr>
            <a:spLocks noGrp="1"/>
          </p:cNvSpPr>
          <p:nvPr>
            <p:ph idx="1"/>
          </p:nvPr>
        </p:nvSpPr>
        <p:spPr>
          <a:xfrm>
            <a:off x="838200" y="1825625"/>
            <a:ext cx="5321060" cy="4351338"/>
          </a:xfrm>
        </p:spPr>
        <p:txBody>
          <a:bodyPr/>
          <a:lstStyle/>
          <a:p>
            <a:r>
              <a:rPr lang="en-US" dirty="0" err="1"/>
              <a:t>Largan</a:t>
            </a:r>
            <a:r>
              <a:rPr lang="en-US" dirty="0"/>
              <a:t> Precision, one of the current suppliers for the iPhone's camera lens component, today confirmed that it will ship lenses for 3D sensing modules in the second half of 2017, suggesting inclusion in the next-generation "iPhone 8." The confirmation comes from </a:t>
            </a:r>
            <a:r>
              <a:rPr lang="en-US" dirty="0" err="1"/>
              <a:t>Largan</a:t>
            </a:r>
            <a:r>
              <a:rPr lang="en-US" dirty="0"/>
              <a:t> CEO Adam Lin</a:t>
            </a:r>
          </a:p>
        </p:txBody>
      </p:sp>
      <p:pic>
        <p:nvPicPr>
          <p:cNvPr id="5" name="Picture 4"/>
          <p:cNvPicPr>
            <a:picLocks noChangeAspect="1"/>
          </p:cNvPicPr>
          <p:nvPr/>
        </p:nvPicPr>
        <p:blipFill>
          <a:blip r:embed="rId2"/>
          <a:stretch>
            <a:fillRect/>
          </a:stretch>
        </p:blipFill>
        <p:spPr>
          <a:xfrm>
            <a:off x="6599195" y="1389932"/>
            <a:ext cx="4939894" cy="4787031"/>
          </a:xfrm>
          <a:prstGeom prst="rect">
            <a:avLst/>
          </a:prstGeom>
        </p:spPr>
      </p:pic>
    </p:spTree>
    <p:extLst>
      <p:ext uri="{BB962C8B-B14F-4D97-AF65-F5344CB8AC3E}">
        <p14:creationId xmlns:p14="http://schemas.microsoft.com/office/powerpoint/2010/main" val="6625201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1521208" y="1066800"/>
            <a:ext cx="9147175" cy="5791200"/>
            <a:chOff x="-2793" y="1066800"/>
            <a:chExt cx="9147175" cy="5791200"/>
          </a:xfrm>
        </p:grpSpPr>
        <p:sp>
          <p:nvSpPr>
            <p:cNvPr id="87" name="Rectangle 86"/>
            <p:cNvSpPr/>
            <p:nvPr/>
          </p:nvSpPr>
          <p:spPr>
            <a:xfrm>
              <a:off x="3947542" y="4157980"/>
              <a:ext cx="5188585" cy="2700020"/>
            </a:xfrm>
            <a:prstGeom prst="rect">
              <a:avLst/>
            </a:prstGeom>
            <a:blipFill dpi="0" rotWithShape="1">
              <a:blip r:embed="rId2">
                <a:alphaModFix amt="65000"/>
                <a:duotone>
                  <a:schemeClr val="accent1">
                    <a:shade val="45000"/>
                    <a:satMod val="135000"/>
                  </a:schemeClr>
                  <a:prstClr val="white"/>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793" y="3124200"/>
              <a:ext cx="3950335" cy="3733800"/>
            </a:xfrm>
            <a:prstGeom prst="rect">
              <a:avLst/>
            </a:prstGeom>
            <a:blipFill dpi="0" rotWithShape="1">
              <a:blip r:embed="rId3">
                <a:alphaModFix amt="65000"/>
                <a:duotone>
                  <a:schemeClr val="accent2">
                    <a:shade val="45000"/>
                    <a:satMod val="135000"/>
                  </a:schemeClr>
                  <a:prstClr val="white"/>
                </a:duotone>
              </a:blip>
              <a:srcRect/>
              <a:stretch>
                <a:fillRect l="-36000" r="-33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n-US">
                <a:sym typeface="+mn-ea"/>
              </a:endParaRPr>
            </a:p>
          </p:txBody>
        </p:sp>
        <p:sp>
          <p:nvSpPr>
            <p:cNvPr id="83" name="Rectangle 82"/>
            <p:cNvSpPr/>
            <p:nvPr/>
          </p:nvSpPr>
          <p:spPr>
            <a:xfrm>
              <a:off x="-253" y="1066800"/>
              <a:ext cx="3948430" cy="2057400"/>
            </a:xfrm>
            <a:prstGeom prst="rect">
              <a:avLst/>
            </a:prstGeom>
            <a:blipFill dpi="0" rotWithShape="1">
              <a:blip r:embed="rId4">
                <a:alphaModFix amt="65000"/>
                <a:duotone>
                  <a:schemeClr val="accent1">
                    <a:shade val="45000"/>
                    <a:satMod val="135000"/>
                  </a:schemeClr>
                  <a:prstClr val="white"/>
                </a:duotone>
              </a:blip>
              <a:srcRect/>
              <a:stretch>
                <a:fillRect l="-33336" r="-27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3947542" y="1066800"/>
              <a:ext cx="5196840" cy="3091180"/>
            </a:xfrm>
            <a:prstGeom prst="rect">
              <a:avLst/>
            </a:prstGeom>
            <a:blipFill dpi="0" rotWithShape="1">
              <a:blip r:embed="rId5">
                <a:alphaModFix amt="65000"/>
                <a:duotone>
                  <a:schemeClr val="accent2">
                    <a:shade val="45000"/>
                    <a:satMod val="135000"/>
                  </a:schemeClr>
                  <a:prstClr val="white"/>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Rectangle 58"/>
          <p:cNvSpPr/>
          <p:nvPr/>
        </p:nvSpPr>
        <p:spPr>
          <a:xfrm>
            <a:off x="1524000" y="304800"/>
            <a:ext cx="9144000" cy="457200"/>
          </a:xfrm>
          <a:prstGeom prst="rect">
            <a:avLst/>
          </a:prstGeom>
        </p:spPr>
        <p:style>
          <a:lnRef idx="1">
            <a:schemeClr val="accent3"/>
          </a:lnRef>
          <a:fillRef idx="3">
            <a:schemeClr val="accent3"/>
          </a:fillRef>
          <a:effectRef idx="2">
            <a:schemeClr val="accent3"/>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lvl="0" algn="l" fontAlgn="ctr">
              <a:lnSpc>
                <a:spcPct val="120000"/>
              </a:lnSpc>
            </a:pPr>
            <a:r>
              <a:rPr lang="en-US" b="1">
                <a:solidFill>
                  <a:schemeClr val="tx1"/>
                </a:solidFill>
                <a:effectLst>
                  <a:outerShdw blurRad="38100" dist="19050" dir="2700000" algn="tl" rotWithShape="0">
                    <a:schemeClr val="dk1">
                      <a:alpha val="40000"/>
                    </a:schemeClr>
                  </a:outerShdw>
                </a:effectLst>
                <a:latin typeface="+mj-lt"/>
                <a:sym typeface="+mn-ea"/>
              </a:rPr>
              <a:t>FROM 3D SCANNING TO 3D PRINTING</a:t>
            </a:r>
          </a:p>
        </p:txBody>
      </p:sp>
      <p:sp>
        <p:nvSpPr>
          <p:cNvPr id="5" name="Rectangle 4"/>
          <p:cNvSpPr/>
          <p:nvPr/>
        </p:nvSpPr>
        <p:spPr>
          <a:xfrm>
            <a:off x="2971800" y="1828800"/>
            <a:ext cx="1371600" cy="3048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b="1" dirty="0">
                <a:effectLst>
                  <a:outerShdw blurRad="38100" dist="38100" dir="2700000" algn="tl">
                    <a:srgbClr val="000000">
                      <a:alpha val="43137"/>
                    </a:srgbClr>
                  </a:outerShdw>
                </a:effectLst>
                <a:latin typeface="Corbel" panose="020B0503020204020204" pitchFamily="34" charset="0"/>
              </a:rPr>
              <a:t>3D Scanning</a:t>
            </a:r>
            <a:endParaRPr lang="en-US" sz="1100" b="1" dirty="0">
              <a:effectLst>
                <a:outerShdw blurRad="38100" dist="38100" dir="2700000" algn="tl">
                  <a:srgbClr val="000000">
                    <a:alpha val="43137"/>
                  </a:srgbClr>
                </a:outerShdw>
              </a:effectLst>
              <a:latin typeface="Corbel" panose="020B0503020204020204" pitchFamily="34" charset="0"/>
            </a:endParaRPr>
          </a:p>
        </p:txBody>
      </p:sp>
      <p:sp>
        <p:nvSpPr>
          <p:cNvPr id="6" name="Rectangle 5"/>
          <p:cNvSpPr/>
          <p:nvPr/>
        </p:nvSpPr>
        <p:spPr>
          <a:xfrm>
            <a:off x="6874533" y="1828800"/>
            <a:ext cx="1828800" cy="3048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100" b="1" dirty="0">
                <a:effectLst>
                  <a:outerShdw blurRad="38100" dist="38100" dir="2700000" algn="tl">
                    <a:srgbClr val="000000">
                      <a:alpha val="43137"/>
                    </a:srgbClr>
                  </a:outerShdw>
                </a:effectLst>
                <a:latin typeface="Corbel" panose="020B0503020204020204" pitchFamily="34" charset="0"/>
              </a:rPr>
              <a:t>3D Reconstruction</a:t>
            </a:r>
          </a:p>
        </p:txBody>
      </p:sp>
      <p:sp>
        <p:nvSpPr>
          <p:cNvPr id="7" name="Rectangle 6"/>
          <p:cNvSpPr/>
          <p:nvPr/>
        </p:nvSpPr>
        <p:spPr>
          <a:xfrm>
            <a:off x="7249424" y="2667000"/>
            <a:ext cx="1219200" cy="3048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100" b="1" dirty="0">
                <a:effectLst>
                  <a:outerShdw blurRad="38100" dist="38100" dir="2700000" algn="tl">
                    <a:srgbClr val="000000">
                      <a:alpha val="43137"/>
                    </a:srgbClr>
                  </a:outerShdw>
                </a:effectLst>
                <a:latin typeface="Corbel" panose="020B0503020204020204" pitchFamily="34" charset="0"/>
              </a:rPr>
              <a:t>Mesh Editing</a:t>
            </a:r>
            <a:endParaRPr lang="en-US" sz="1100" b="1" dirty="0">
              <a:effectLst>
                <a:outerShdw blurRad="38100" dist="38100" dir="2700000" algn="tl">
                  <a:srgbClr val="000000">
                    <a:alpha val="43137"/>
                  </a:srgbClr>
                </a:outerShdw>
              </a:effectLst>
              <a:latin typeface="Corbel" panose="020B0503020204020204" pitchFamily="34" charset="0"/>
            </a:endParaRPr>
          </a:p>
        </p:txBody>
      </p:sp>
      <p:sp>
        <p:nvSpPr>
          <p:cNvPr id="8" name="Rectangle 7"/>
          <p:cNvSpPr/>
          <p:nvPr/>
        </p:nvSpPr>
        <p:spPr>
          <a:xfrm>
            <a:off x="5888248" y="2667000"/>
            <a:ext cx="1219200" cy="3048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100" b="1" dirty="0">
                <a:effectLst>
                  <a:outerShdw blurRad="38100" dist="38100" dir="2700000" algn="tl">
                    <a:srgbClr val="000000">
                      <a:alpha val="43137"/>
                    </a:srgbClr>
                  </a:outerShdw>
                </a:effectLst>
                <a:latin typeface="Corbel" panose="020B0503020204020204" pitchFamily="34" charset="0"/>
              </a:rPr>
              <a:t>Mesh Repair</a:t>
            </a:r>
            <a:endParaRPr lang="en-US" sz="1100" b="1" dirty="0">
              <a:effectLst>
                <a:outerShdw blurRad="38100" dist="38100" dir="2700000" algn="tl">
                  <a:srgbClr val="000000">
                    <a:alpha val="43137"/>
                  </a:srgbClr>
                </a:outerShdw>
              </a:effectLst>
              <a:latin typeface="Corbel" panose="020B0503020204020204" pitchFamily="34" charset="0"/>
            </a:endParaRPr>
          </a:p>
        </p:txBody>
      </p:sp>
      <p:sp>
        <p:nvSpPr>
          <p:cNvPr id="9" name="Rectangle 8"/>
          <p:cNvSpPr/>
          <p:nvPr/>
        </p:nvSpPr>
        <p:spPr>
          <a:xfrm>
            <a:off x="8610600" y="2667000"/>
            <a:ext cx="1219200" cy="3048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100" b="1" dirty="0">
                <a:effectLst>
                  <a:outerShdw blurRad="38100" dist="38100" dir="2700000" algn="tl">
                    <a:srgbClr val="000000">
                      <a:alpha val="43137"/>
                    </a:srgbClr>
                  </a:outerShdw>
                </a:effectLst>
                <a:latin typeface="Corbel" panose="020B0503020204020204" pitchFamily="34" charset="0"/>
              </a:rPr>
              <a:t>Mesh Validation</a:t>
            </a:r>
            <a:endParaRPr lang="en-US" sz="1100" b="1" dirty="0">
              <a:effectLst>
                <a:outerShdw blurRad="38100" dist="38100" dir="2700000" algn="tl">
                  <a:srgbClr val="000000">
                    <a:alpha val="43137"/>
                  </a:srgbClr>
                </a:outerShdw>
              </a:effectLst>
              <a:latin typeface="Corbel" panose="020B0503020204020204" pitchFamily="34" charset="0"/>
            </a:endParaRPr>
          </a:p>
        </p:txBody>
      </p:sp>
      <p:sp>
        <p:nvSpPr>
          <p:cNvPr id="11" name="Rectangle 10"/>
          <p:cNvSpPr/>
          <p:nvPr/>
        </p:nvSpPr>
        <p:spPr>
          <a:xfrm>
            <a:off x="3984374" y="5410511"/>
            <a:ext cx="1411857" cy="304800"/>
          </a:xfrm>
          <a:prstGeom prst="rect">
            <a:avLst/>
          </a:prstGeom>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sz="1100" b="1" dirty="0">
                <a:effectLst>
                  <a:outerShdw blurRad="38100" dist="38100" dir="2700000" algn="tl">
                    <a:srgbClr val="000000">
                      <a:alpha val="43137"/>
                    </a:srgbClr>
                  </a:outerShdw>
                </a:effectLst>
                <a:latin typeface="Corbel" panose="020B0503020204020204" pitchFamily="34" charset="0"/>
                <a:sym typeface="+mn-ea"/>
              </a:rPr>
              <a:t>G-Code Generation</a:t>
            </a:r>
          </a:p>
        </p:txBody>
      </p:sp>
      <p:sp>
        <p:nvSpPr>
          <p:cNvPr id="12" name="Rectangle 11"/>
          <p:cNvSpPr/>
          <p:nvPr/>
        </p:nvSpPr>
        <p:spPr>
          <a:xfrm>
            <a:off x="3035300" y="5952801"/>
            <a:ext cx="1107058" cy="304800"/>
          </a:xfrm>
          <a:prstGeom prst="rect">
            <a:avLst/>
          </a:prstGeom>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sz="1100" b="1" dirty="0">
                <a:effectLst>
                  <a:outerShdw blurRad="38100" dist="38100" dir="2700000" algn="tl">
                    <a:srgbClr val="000000">
                      <a:alpha val="43137"/>
                    </a:srgbClr>
                  </a:outerShdw>
                </a:effectLst>
                <a:latin typeface="Corbel" panose="020B0503020204020204" pitchFamily="34" charset="0"/>
                <a:sym typeface="+mn-ea"/>
              </a:rPr>
              <a:t>Mesh Slicing</a:t>
            </a:r>
          </a:p>
        </p:txBody>
      </p:sp>
      <p:sp>
        <p:nvSpPr>
          <p:cNvPr id="13" name="Rectangle 12"/>
          <p:cNvSpPr/>
          <p:nvPr/>
        </p:nvSpPr>
        <p:spPr>
          <a:xfrm>
            <a:off x="2514601" y="4648200"/>
            <a:ext cx="2107565" cy="304800"/>
          </a:xfrm>
          <a:prstGeom prst="rect">
            <a:avLst/>
          </a:prstGeom>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sz="1100" b="1" dirty="0">
                <a:effectLst>
                  <a:outerShdw blurRad="38100" dist="38100" dir="2700000" algn="tl">
                    <a:srgbClr val="000000">
                      <a:alpha val="43137"/>
                    </a:srgbClr>
                  </a:outerShdw>
                </a:effectLst>
                <a:latin typeface="Corbel" panose="020B0503020204020204" pitchFamily="34" charset="0"/>
                <a:sym typeface="+mn-ea"/>
              </a:rPr>
              <a:t>Preprocessing for Printing</a:t>
            </a:r>
          </a:p>
        </p:txBody>
      </p:sp>
      <p:sp>
        <p:nvSpPr>
          <p:cNvPr id="14" name="Rectangle 13"/>
          <p:cNvSpPr/>
          <p:nvPr/>
        </p:nvSpPr>
        <p:spPr>
          <a:xfrm>
            <a:off x="7893170" y="3429000"/>
            <a:ext cx="1022230" cy="3048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100" b="1" dirty="0">
                <a:effectLst>
                  <a:outerShdw blurRad="38100" dist="38100" dir="2700000" algn="tl">
                    <a:srgbClr val="000000">
                      <a:alpha val="43137"/>
                    </a:srgbClr>
                  </a:outerShdw>
                </a:effectLst>
                <a:latin typeface="Corbel" panose="020B0503020204020204" pitchFamily="34" charset="0"/>
              </a:rPr>
              <a:t>Sculpturing</a:t>
            </a:r>
            <a:endParaRPr lang="en-US" sz="1100" b="1" dirty="0">
              <a:effectLst>
                <a:outerShdw blurRad="38100" dist="38100" dir="2700000" algn="tl">
                  <a:srgbClr val="000000">
                    <a:alpha val="43137"/>
                  </a:srgbClr>
                </a:outerShdw>
              </a:effectLst>
              <a:latin typeface="Corbel" panose="020B0503020204020204" pitchFamily="34" charset="0"/>
            </a:endParaRPr>
          </a:p>
        </p:txBody>
      </p:sp>
      <p:sp>
        <p:nvSpPr>
          <p:cNvPr id="15" name="Rectangle 14"/>
          <p:cNvSpPr/>
          <p:nvPr/>
        </p:nvSpPr>
        <p:spPr>
          <a:xfrm>
            <a:off x="6750170" y="3429000"/>
            <a:ext cx="990600" cy="3048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100" b="1" dirty="0">
                <a:effectLst>
                  <a:outerShdw blurRad="38100" dist="38100" dir="2700000" algn="tl">
                    <a:srgbClr val="000000">
                      <a:alpha val="43137"/>
                    </a:srgbClr>
                  </a:outerShdw>
                </a:effectLst>
                <a:latin typeface="Corbel" panose="020B0503020204020204" pitchFamily="34" charset="0"/>
              </a:rPr>
              <a:t>Modeling</a:t>
            </a:r>
            <a:endParaRPr lang="en-US" sz="1100" b="1" dirty="0">
              <a:effectLst>
                <a:outerShdw blurRad="38100" dist="38100" dir="2700000" algn="tl">
                  <a:srgbClr val="000000">
                    <a:alpha val="43137"/>
                  </a:srgbClr>
                </a:outerShdw>
              </a:effectLst>
              <a:latin typeface="Corbel" panose="020B0503020204020204" pitchFamily="34" charset="0"/>
            </a:endParaRPr>
          </a:p>
        </p:txBody>
      </p:sp>
      <p:cxnSp>
        <p:nvCxnSpPr>
          <p:cNvPr id="17" name="Straight Arrow Connector 16"/>
          <p:cNvCxnSpPr>
            <a:stCxn id="5" idx="3"/>
            <a:endCxn id="6" idx="1"/>
          </p:cNvCxnSpPr>
          <p:nvPr/>
        </p:nvCxnSpPr>
        <p:spPr>
          <a:xfrm>
            <a:off x="4343400" y="1981200"/>
            <a:ext cx="2531110" cy="0"/>
          </a:xfrm>
          <a:prstGeom prst="straightConnector1">
            <a:avLst/>
          </a:prstGeom>
          <a:ln>
            <a:solidFill>
              <a:schemeClr val="bg1"/>
            </a:solidFill>
            <a:tailEnd type="triangle" w="med" len="med"/>
          </a:ln>
        </p:spPr>
        <p:style>
          <a:lnRef idx="3">
            <a:schemeClr val="accent6"/>
          </a:lnRef>
          <a:fillRef idx="0">
            <a:schemeClr val="accent6"/>
          </a:fillRef>
          <a:effectRef idx="2">
            <a:schemeClr val="accent6"/>
          </a:effectRef>
          <a:fontRef idx="minor">
            <a:schemeClr val="tx1"/>
          </a:fontRef>
        </p:style>
      </p:cxnSp>
      <p:cxnSp>
        <p:nvCxnSpPr>
          <p:cNvPr id="21" name="Straight Connector 20"/>
          <p:cNvCxnSpPr>
            <a:stCxn id="6" idx="2"/>
            <a:endCxn id="8" idx="0"/>
          </p:cNvCxnSpPr>
          <p:nvPr/>
        </p:nvCxnSpPr>
        <p:spPr>
          <a:xfrm flipH="1">
            <a:off x="6574179" y="2133600"/>
            <a:ext cx="1290955" cy="533400"/>
          </a:xfrm>
          <a:prstGeom prst="line">
            <a:avLst/>
          </a:prstGeom>
          <a:ln>
            <a:solidFill>
              <a:schemeClr val="bg1"/>
            </a:solidFill>
            <a:tailEnd type="triangle" w="med" len="med"/>
          </a:ln>
        </p:spPr>
        <p:style>
          <a:lnRef idx="3">
            <a:schemeClr val="accent6"/>
          </a:lnRef>
          <a:fillRef idx="0">
            <a:schemeClr val="accent6"/>
          </a:fillRef>
          <a:effectRef idx="2">
            <a:schemeClr val="accent6"/>
          </a:effectRef>
          <a:fontRef idx="minor">
            <a:schemeClr val="tx1"/>
          </a:fontRef>
        </p:style>
      </p:cxnSp>
      <p:cxnSp>
        <p:nvCxnSpPr>
          <p:cNvPr id="27" name="Straight Connector 26"/>
          <p:cNvCxnSpPr>
            <a:stCxn id="6" idx="2"/>
            <a:endCxn id="9" idx="0"/>
          </p:cNvCxnSpPr>
          <p:nvPr/>
        </p:nvCxnSpPr>
        <p:spPr>
          <a:xfrm>
            <a:off x="7865133" y="2133600"/>
            <a:ext cx="1431290" cy="533400"/>
          </a:xfrm>
          <a:prstGeom prst="line">
            <a:avLst/>
          </a:prstGeom>
          <a:ln>
            <a:solidFill>
              <a:schemeClr val="bg1"/>
            </a:solidFill>
            <a:headEnd type="triangl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29" name="Straight Connector 28"/>
          <p:cNvCxnSpPr>
            <a:stCxn id="7" idx="2"/>
            <a:endCxn id="14" idx="0"/>
          </p:cNvCxnSpPr>
          <p:nvPr/>
        </p:nvCxnSpPr>
        <p:spPr>
          <a:xfrm>
            <a:off x="7935225" y="2971800"/>
            <a:ext cx="545465" cy="457200"/>
          </a:xfrm>
          <a:prstGeom prst="line">
            <a:avLst/>
          </a:prstGeom>
          <a:ln>
            <a:solidFill>
              <a:schemeClr val="bg1"/>
            </a:solidFill>
            <a:prstDash val="dash"/>
            <a:headEnd type="triangl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31" name="Straight Connector 30"/>
          <p:cNvCxnSpPr>
            <a:stCxn id="7" idx="2"/>
            <a:endCxn id="15" idx="0"/>
          </p:cNvCxnSpPr>
          <p:nvPr/>
        </p:nvCxnSpPr>
        <p:spPr>
          <a:xfrm flipH="1">
            <a:off x="7321814" y="2971800"/>
            <a:ext cx="613410" cy="457200"/>
          </a:xfrm>
          <a:prstGeom prst="line">
            <a:avLst/>
          </a:prstGeom>
          <a:ln>
            <a:solidFill>
              <a:schemeClr val="bg1"/>
            </a:solidFill>
            <a:prstDash val="dash"/>
            <a:headEnd type="triangl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35" name="Straight Connector 34"/>
          <p:cNvCxnSpPr>
            <a:stCxn id="13" idx="2"/>
            <a:endCxn id="11" idx="0"/>
          </p:cNvCxnSpPr>
          <p:nvPr/>
        </p:nvCxnSpPr>
        <p:spPr>
          <a:xfrm>
            <a:off x="3568666" y="4953000"/>
            <a:ext cx="1122045" cy="457200"/>
          </a:xfrm>
          <a:prstGeom prst="line">
            <a:avLst/>
          </a:prstGeom>
          <a:ln>
            <a:solidFill>
              <a:schemeClr val="bg1"/>
            </a:solidFill>
            <a:headEnd type="triangl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37" name="Straight Connector 36"/>
          <p:cNvCxnSpPr>
            <a:stCxn id="8" idx="3"/>
            <a:endCxn id="7" idx="1"/>
          </p:cNvCxnSpPr>
          <p:nvPr/>
        </p:nvCxnSpPr>
        <p:spPr>
          <a:xfrm>
            <a:off x="7107556" y="2819400"/>
            <a:ext cx="141605" cy="0"/>
          </a:xfrm>
          <a:prstGeom prst="line">
            <a:avLst/>
          </a:prstGeom>
          <a:ln>
            <a:solidFill>
              <a:schemeClr val="bg1"/>
            </a:solidFill>
            <a:tailEnd type="triangle" w="med" len="med"/>
          </a:ln>
        </p:spPr>
        <p:style>
          <a:lnRef idx="3">
            <a:schemeClr val="accent6"/>
          </a:lnRef>
          <a:fillRef idx="0">
            <a:schemeClr val="accent6"/>
          </a:fillRef>
          <a:effectRef idx="2">
            <a:schemeClr val="accent6"/>
          </a:effectRef>
          <a:fontRef idx="minor">
            <a:schemeClr val="tx1"/>
          </a:fontRef>
        </p:style>
      </p:cxnSp>
      <p:cxnSp>
        <p:nvCxnSpPr>
          <p:cNvPr id="39" name="Straight Connector 38"/>
          <p:cNvCxnSpPr>
            <a:stCxn id="7" idx="3"/>
            <a:endCxn id="9" idx="1"/>
          </p:cNvCxnSpPr>
          <p:nvPr/>
        </p:nvCxnSpPr>
        <p:spPr>
          <a:xfrm>
            <a:off x="8468360" y="2819400"/>
            <a:ext cx="142240" cy="0"/>
          </a:xfrm>
          <a:prstGeom prst="line">
            <a:avLst/>
          </a:prstGeom>
          <a:ln>
            <a:solidFill>
              <a:schemeClr val="bg1"/>
            </a:solidFill>
            <a:tailEnd type="triangle" w="med" len="med"/>
          </a:ln>
        </p:spPr>
        <p:style>
          <a:lnRef idx="3">
            <a:schemeClr val="accent6"/>
          </a:lnRef>
          <a:fillRef idx="0">
            <a:schemeClr val="accent6"/>
          </a:fillRef>
          <a:effectRef idx="2">
            <a:schemeClr val="accent6"/>
          </a:effectRef>
          <a:fontRef idx="minor">
            <a:schemeClr val="tx1"/>
          </a:fontRef>
        </p:style>
      </p:cxnSp>
      <p:cxnSp>
        <p:nvCxnSpPr>
          <p:cNvPr id="41" name="Straight Connector 40"/>
          <p:cNvCxnSpPr>
            <a:stCxn id="12" idx="3"/>
            <a:endCxn id="11" idx="2"/>
          </p:cNvCxnSpPr>
          <p:nvPr/>
        </p:nvCxnSpPr>
        <p:spPr>
          <a:xfrm flipV="1">
            <a:off x="4142105" y="5715000"/>
            <a:ext cx="548640" cy="389890"/>
          </a:xfrm>
          <a:prstGeom prst="line">
            <a:avLst/>
          </a:prstGeom>
          <a:ln>
            <a:solidFill>
              <a:schemeClr val="bg1"/>
            </a:solidFill>
            <a:tailEnd type="triangle" w="med" len="med"/>
          </a:ln>
        </p:spPr>
        <p:style>
          <a:lnRef idx="3">
            <a:schemeClr val="accent6"/>
          </a:lnRef>
          <a:fillRef idx="0">
            <a:schemeClr val="accent6"/>
          </a:fillRef>
          <a:effectRef idx="2">
            <a:schemeClr val="accent6"/>
          </a:effectRef>
          <a:fontRef idx="minor">
            <a:schemeClr val="tx1"/>
          </a:fontRef>
        </p:style>
      </p:cxnSp>
      <p:sp>
        <p:nvSpPr>
          <p:cNvPr id="45" name="Rectangle 44"/>
          <p:cNvSpPr/>
          <p:nvPr/>
        </p:nvSpPr>
        <p:spPr>
          <a:xfrm>
            <a:off x="7210915" y="4648200"/>
            <a:ext cx="1295400" cy="3048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b="1" dirty="0">
                <a:effectLst>
                  <a:outerShdw blurRad="38100" dist="38100" dir="2700000" algn="tl">
                    <a:srgbClr val="000000">
                      <a:alpha val="43137"/>
                    </a:srgbClr>
                  </a:outerShdw>
                </a:effectLst>
                <a:latin typeface="Corbel" panose="020B0503020204020204" pitchFamily="34" charset="0"/>
              </a:rPr>
              <a:t>3D Printing</a:t>
            </a:r>
          </a:p>
        </p:txBody>
      </p:sp>
      <p:cxnSp>
        <p:nvCxnSpPr>
          <p:cNvPr id="46" name="Straight Arrow Connector 45"/>
          <p:cNvCxnSpPr>
            <a:stCxn id="13" idx="2"/>
            <a:endCxn id="2" idx="0"/>
          </p:cNvCxnSpPr>
          <p:nvPr/>
        </p:nvCxnSpPr>
        <p:spPr>
          <a:xfrm flipH="1">
            <a:off x="2610486" y="4953000"/>
            <a:ext cx="958215" cy="457200"/>
          </a:xfrm>
          <a:prstGeom prst="straightConnector1">
            <a:avLst/>
          </a:prstGeom>
          <a:ln>
            <a:solidFill>
              <a:schemeClr val="bg1"/>
            </a:solidFill>
            <a:tailEnd type="triangle" w="med" len="med"/>
          </a:ln>
        </p:spPr>
        <p:style>
          <a:lnRef idx="3">
            <a:schemeClr val="accent6"/>
          </a:lnRef>
          <a:fillRef idx="0">
            <a:schemeClr val="accent6"/>
          </a:fillRef>
          <a:effectRef idx="2">
            <a:schemeClr val="accent6"/>
          </a:effectRef>
          <a:fontRef idx="minor">
            <a:schemeClr val="tx1"/>
          </a:fontRef>
        </p:style>
      </p:cxnSp>
      <p:cxnSp>
        <p:nvCxnSpPr>
          <p:cNvPr id="51" name="Elbow Connector 50"/>
          <p:cNvCxnSpPr>
            <a:stCxn id="6" idx="3"/>
            <a:endCxn id="13" idx="0"/>
          </p:cNvCxnSpPr>
          <p:nvPr/>
        </p:nvCxnSpPr>
        <p:spPr>
          <a:xfrm flipH="1">
            <a:off x="3568700" y="1981200"/>
            <a:ext cx="5134610" cy="2667000"/>
          </a:xfrm>
          <a:prstGeom prst="bentConnector4">
            <a:avLst>
              <a:gd name="adj1" fmla="val -27244"/>
              <a:gd name="adj2" fmla="val 72642"/>
            </a:avLst>
          </a:prstGeom>
          <a:ln>
            <a:solidFill>
              <a:schemeClr val="bg1"/>
            </a:solidFill>
            <a:tailEnd type="triangle" w="med" len="med"/>
          </a:ln>
        </p:spPr>
        <p:style>
          <a:lnRef idx="3">
            <a:schemeClr val="accent6"/>
          </a:lnRef>
          <a:fillRef idx="0">
            <a:schemeClr val="accent6"/>
          </a:fillRef>
          <a:effectRef idx="2">
            <a:schemeClr val="accent6"/>
          </a:effectRef>
          <a:fontRef idx="minor">
            <a:schemeClr val="tx1"/>
          </a:fontRef>
        </p:style>
      </p:cxnSp>
      <p:sp>
        <p:nvSpPr>
          <p:cNvPr id="93" name="Oval 92"/>
          <p:cNvSpPr/>
          <p:nvPr/>
        </p:nvSpPr>
        <p:spPr>
          <a:xfrm>
            <a:off x="9593704" y="914400"/>
            <a:ext cx="914400" cy="914400"/>
          </a:xfrm>
          <a:prstGeom prst="ellipse">
            <a:avLst/>
          </a:prstGeom>
          <a:blipFill>
            <a:blip r:embed="rId6"/>
            <a:stretch>
              <a:fillRect l="-33336" r="-2775"/>
            </a:stretch>
          </a:blipFill>
          <a:ln>
            <a:noFill/>
          </a:ln>
          <a:effectLst>
            <a:glow rad="228600">
              <a:schemeClr val="accent2">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673861" y="5410200"/>
            <a:ext cx="1872615" cy="304800"/>
          </a:xfrm>
          <a:prstGeom prst="rect">
            <a:avLst/>
          </a:prstGeom>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sz="1100" b="1" dirty="0">
                <a:effectLst>
                  <a:outerShdw blurRad="38100" dist="38100" dir="2700000" algn="tl">
                    <a:srgbClr val="000000">
                      <a:alpha val="43137"/>
                    </a:srgbClr>
                  </a:outerShdw>
                </a:effectLst>
                <a:latin typeface="Corbel" panose="020B0503020204020204" pitchFamily="34" charset="0"/>
                <a:sym typeface="+mn-ea"/>
              </a:rPr>
              <a:t>Design for Manufacturing</a:t>
            </a:r>
          </a:p>
        </p:txBody>
      </p:sp>
      <p:cxnSp>
        <p:nvCxnSpPr>
          <p:cNvPr id="4" name="Straight Arrow Connector 3"/>
          <p:cNvCxnSpPr>
            <a:stCxn id="2" idx="2"/>
            <a:endCxn id="12" idx="1"/>
          </p:cNvCxnSpPr>
          <p:nvPr/>
        </p:nvCxnSpPr>
        <p:spPr>
          <a:xfrm>
            <a:off x="2610486" y="5715000"/>
            <a:ext cx="424815" cy="389890"/>
          </a:xfrm>
          <a:prstGeom prst="straightConnector1">
            <a:avLst/>
          </a:prstGeom>
          <a:ln>
            <a:solidFill>
              <a:schemeClr val="bg1"/>
            </a:solidFill>
            <a:tailEnd type="triangle" w="med" len="med"/>
          </a:ln>
        </p:spPr>
        <p:style>
          <a:lnRef idx="3">
            <a:schemeClr val="accent6"/>
          </a:lnRef>
          <a:fillRef idx="0">
            <a:schemeClr val="accent6"/>
          </a:fillRef>
          <a:effectRef idx="2">
            <a:schemeClr val="accent6"/>
          </a:effectRef>
          <a:fontRef idx="minor">
            <a:schemeClr val="tx1"/>
          </a:fontRef>
        </p:style>
      </p:cxnSp>
      <p:cxnSp>
        <p:nvCxnSpPr>
          <p:cNvPr id="10" name="Straight Arrow Connector 9"/>
          <p:cNvCxnSpPr>
            <a:stCxn id="13" idx="3"/>
            <a:endCxn id="45" idx="1"/>
          </p:cNvCxnSpPr>
          <p:nvPr/>
        </p:nvCxnSpPr>
        <p:spPr>
          <a:xfrm>
            <a:off x="4622166" y="4800600"/>
            <a:ext cx="2588895" cy="0"/>
          </a:xfrm>
          <a:prstGeom prst="straightConnector1">
            <a:avLst/>
          </a:prstGeom>
          <a:ln>
            <a:solidFill>
              <a:schemeClr val="bg1"/>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6" name="Oval 15"/>
          <p:cNvSpPr/>
          <p:nvPr/>
        </p:nvSpPr>
        <p:spPr>
          <a:xfrm>
            <a:off x="1752724" y="3091180"/>
            <a:ext cx="914400" cy="914400"/>
          </a:xfrm>
          <a:prstGeom prst="ellipse">
            <a:avLst/>
          </a:prstGeom>
          <a:blipFill rotWithShape="1">
            <a:blip r:embed="rId7"/>
            <a:stretch>
              <a:fillRect l="-33336" r="-2775"/>
            </a:stretch>
          </a:blipFill>
          <a:ln>
            <a:noFill/>
          </a:ln>
          <a:effectLst>
            <a:glow rad="228600">
              <a:srgbClr val="C00000">
                <a:alpha val="40000"/>
              </a:srgb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18318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p:cNvSpPr/>
          <p:nvPr/>
        </p:nvSpPr>
        <p:spPr>
          <a:xfrm>
            <a:off x="1524000" y="304800"/>
            <a:ext cx="9144000" cy="4572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dirty="0">
                <a:effectLst>
                  <a:outerShdw blurRad="38100" dist="38100" dir="2700000" algn="tl">
                    <a:srgbClr val="000000">
                      <a:alpha val="43137"/>
                    </a:srgbClr>
                  </a:outerShdw>
                </a:effectLst>
                <a:latin typeface="Tempus Sans ITC" panose="04020404030D07020202" pitchFamily="82" charset="0"/>
              </a:rPr>
              <a:t>3D SCANNING BECOMES EASY</a:t>
            </a:r>
          </a:p>
        </p:txBody>
      </p:sp>
      <p:grpSp>
        <p:nvGrpSpPr>
          <p:cNvPr id="27" name="Group 26"/>
          <p:cNvGrpSpPr/>
          <p:nvPr/>
        </p:nvGrpSpPr>
        <p:grpSpPr>
          <a:xfrm>
            <a:off x="2801621" y="1078865"/>
            <a:ext cx="3195955" cy="5036820"/>
            <a:chOff x="1052" y="1699"/>
            <a:chExt cx="5033" cy="7932"/>
          </a:xfrm>
        </p:grpSpPr>
        <p:pic>
          <p:nvPicPr>
            <p:cNvPr id="5" name="Picture 4" descr="51+Ds3f7nLL._AC_SL1205_"/>
            <p:cNvPicPr>
              <a:picLocks noChangeAspect="1"/>
            </p:cNvPicPr>
            <p:nvPr/>
          </p:nvPicPr>
          <p:blipFill>
            <a:blip r:embed="rId2"/>
            <a:stretch>
              <a:fillRect/>
            </a:stretch>
          </p:blipFill>
          <p:spPr>
            <a:xfrm>
              <a:off x="1053" y="1699"/>
              <a:ext cx="3070" cy="1560"/>
            </a:xfrm>
            <a:prstGeom prst="rect">
              <a:avLst/>
            </a:prstGeom>
          </p:spPr>
        </p:pic>
        <p:pic>
          <p:nvPicPr>
            <p:cNvPr id="6" name="Picture 5" descr="sense2_buynow"/>
            <p:cNvPicPr>
              <a:picLocks noChangeAspect="1"/>
            </p:cNvPicPr>
            <p:nvPr/>
          </p:nvPicPr>
          <p:blipFill>
            <a:blip r:embed="rId3"/>
            <a:stretch>
              <a:fillRect/>
            </a:stretch>
          </p:blipFill>
          <p:spPr>
            <a:xfrm>
              <a:off x="1052" y="3379"/>
              <a:ext cx="3069" cy="2125"/>
            </a:xfrm>
            <a:prstGeom prst="rect">
              <a:avLst/>
            </a:prstGeom>
          </p:spPr>
        </p:pic>
        <p:pic>
          <p:nvPicPr>
            <p:cNvPr id="7" name="Picture 6" descr="isense_features_upgradeipad"/>
            <p:cNvPicPr>
              <a:picLocks noChangeAspect="1"/>
            </p:cNvPicPr>
            <p:nvPr/>
          </p:nvPicPr>
          <p:blipFill>
            <a:blip r:embed="rId4"/>
            <a:stretch>
              <a:fillRect/>
            </a:stretch>
          </p:blipFill>
          <p:spPr>
            <a:xfrm>
              <a:off x="1053" y="5624"/>
              <a:ext cx="3069" cy="1944"/>
            </a:xfrm>
            <a:prstGeom prst="rect">
              <a:avLst/>
            </a:prstGeom>
          </p:spPr>
        </p:pic>
        <p:pic>
          <p:nvPicPr>
            <p:cNvPr id="8" name="Picture 7" descr="Structure-Sensor"/>
            <p:cNvPicPr>
              <a:picLocks noChangeAspect="1"/>
            </p:cNvPicPr>
            <p:nvPr/>
          </p:nvPicPr>
          <p:blipFill>
            <a:blip r:embed="rId5"/>
            <a:stretch>
              <a:fillRect/>
            </a:stretch>
          </p:blipFill>
          <p:spPr>
            <a:xfrm>
              <a:off x="1053" y="7688"/>
              <a:ext cx="3068" cy="1943"/>
            </a:xfrm>
            <a:prstGeom prst="rect">
              <a:avLst/>
            </a:prstGeom>
          </p:spPr>
        </p:pic>
        <p:sp>
          <p:nvSpPr>
            <p:cNvPr id="14" name="Text Box 13"/>
            <p:cNvSpPr txBox="1"/>
            <p:nvPr/>
          </p:nvSpPr>
          <p:spPr>
            <a:xfrm>
              <a:off x="4119" y="2285"/>
              <a:ext cx="1408" cy="436"/>
            </a:xfrm>
            <a:prstGeom prst="rect">
              <a:avLst/>
            </a:prstGeom>
            <a:noFill/>
          </p:spPr>
          <p:txBody>
            <a:bodyPr wrap="none" rtlCol="0">
              <a:spAutoFit/>
            </a:bodyPr>
            <a:lstStyle/>
            <a:p>
              <a:r>
                <a:rPr lang="en-US" sz="1200">
                  <a:solidFill>
                    <a:schemeClr val="bg1"/>
                  </a:solidFill>
                  <a:latin typeface="Corbel" panose="020B0503020204020204" pitchFamily="34" charset="0"/>
                </a:rPr>
                <a:t>XBOX ONE</a:t>
              </a:r>
            </a:p>
          </p:txBody>
        </p:sp>
        <p:sp>
          <p:nvSpPr>
            <p:cNvPr id="15" name="Text Box 14"/>
            <p:cNvSpPr txBox="1"/>
            <p:nvPr/>
          </p:nvSpPr>
          <p:spPr>
            <a:xfrm>
              <a:off x="4119" y="4111"/>
              <a:ext cx="894" cy="436"/>
            </a:xfrm>
            <a:prstGeom prst="rect">
              <a:avLst/>
            </a:prstGeom>
            <a:noFill/>
          </p:spPr>
          <p:txBody>
            <a:bodyPr wrap="none" rtlCol="0">
              <a:spAutoFit/>
            </a:bodyPr>
            <a:lstStyle/>
            <a:p>
              <a:r>
                <a:rPr lang="en-US" sz="1200" dirty="0">
                  <a:solidFill>
                    <a:schemeClr val="bg1"/>
                  </a:solidFill>
                  <a:latin typeface="Corbel" panose="020B0503020204020204" pitchFamily="34" charset="0"/>
                </a:rPr>
                <a:t>Sense</a:t>
              </a:r>
            </a:p>
          </p:txBody>
        </p:sp>
        <p:sp>
          <p:nvSpPr>
            <p:cNvPr id="16" name="Text Box 15"/>
            <p:cNvSpPr txBox="1"/>
            <p:nvPr/>
          </p:nvSpPr>
          <p:spPr>
            <a:xfrm>
              <a:off x="4119" y="6266"/>
              <a:ext cx="950" cy="436"/>
            </a:xfrm>
            <a:prstGeom prst="rect">
              <a:avLst/>
            </a:prstGeom>
            <a:noFill/>
          </p:spPr>
          <p:txBody>
            <a:bodyPr wrap="none" rtlCol="0">
              <a:spAutoFit/>
            </a:bodyPr>
            <a:lstStyle/>
            <a:p>
              <a:r>
                <a:rPr lang="en-US" sz="1200">
                  <a:solidFill>
                    <a:schemeClr val="bg1"/>
                  </a:solidFill>
                  <a:latin typeface="Corbel" panose="020B0503020204020204" pitchFamily="34" charset="0"/>
                </a:rPr>
                <a:t>iSense</a:t>
              </a:r>
            </a:p>
          </p:txBody>
        </p:sp>
        <p:sp>
          <p:nvSpPr>
            <p:cNvPr id="17" name="Text Box 16"/>
            <p:cNvSpPr txBox="1"/>
            <p:nvPr/>
          </p:nvSpPr>
          <p:spPr>
            <a:xfrm>
              <a:off x="4119" y="8329"/>
              <a:ext cx="1966" cy="436"/>
            </a:xfrm>
            <a:prstGeom prst="rect">
              <a:avLst/>
            </a:prstGeom>
            <a:noFill/>
          </p:spPr>
          <p:txBody>
            <a:bodyPr wrap="none" rtlCol="0">
              <a:spAutoFit/>
            </a:bodyPr>
            <a:lstStyle/>
            <a:p>
              <a:r>
                <a:rPr lang="en-US" sz="1200">
                  <a:solidFill>
                    <a:schemeClr val="bg1"/>
                  </a:solidFill>
                  <a:latin typeface="Corbel" panose="020B0503020204020204" pitchFamily="34" charset="0"/>
                </a:rPr>
                <a:t>Strucutre Sensor</a:t>
              </a:r>
            </a:p>
          </p:txBody>
        </p:sp>
      </p:grpSp>
      <p:grpSp>
        <p:nvGrpSpPr>
          <p:cNvPr id="26" name="Group 25"/>
          <p:cNvGrpSpPr/>
          <p:nvPr/>
        </p:nvGrpSpPr>
        <p:grpSpPr>
          <a:xfrm>
            <a:off x="6352541" y="1078865"/>
            <a:ext cx="3222625" cy="5036820"/>
            <a:chOff x="7844" y="1699"/>
            <a:chExt cx="5075" cy="7932"/>
          </a:xfrm>
        </p:grpSpPr>
        <p:pic>
          <p:nvPicPr>
            <p:cNvPr id="9" name="Picture 8" descr="xyz-3d-scanner-review-product-close-up-1024x563"/>
            <p:cNvPicPr>
              <a:picLocks noChangeAspect="1"/>
            </p:cNvPicPr>
            <p:nvPr/>
          </p:nvPicPr>
          <p:blipFill>
            <a:blip r:embed="rId6"/>
            <a:stretch>
              <a:fillRect/>
            </a:stretch>
          </p:blipFill>
          <p:spPr>
            <a:xfrm>
              <a:off x="7844" y="1699"/>
              <a:ext cx="3070" cy="1560"/>
            </a:xfrm>
            <a:prstGeom prst="rect">
              <a:avLst/>
            </a:prstGeom>
          </p:spPr>
        </p:pic>
        <p:pic>
          <p:nvPicPr>
            <p:cNvPr id="10" name="Picture 9" descr="bevel-3d-photography-4"/>
            <p:cNvPicPr>
              <a:picLocks noChangeAspect="1"/>
            </p:cNvPicPr>
            <p:nvPr/>
          </p:nvPicPr>
          <p:blipFill>
            <a:blip r:embed="rId7"/>
            <a:stretch>
              <a:fillRect/>
            </a:stretch>
          </p:blipFill>
          <p:spPr>
            <a:xfrm>
              <a:off x="7844" y="3379"/>
              <a:ext cx="3069" cy="2125"/>
            </a:xfrm>
            <a:prstGeom prst="rect">
              <a:avLst/>
            </a:prstGeom>
          </p:spPr>
        </p:pic>
        <p:pic>
          <p:nvPicPr>
            <p:cNvPr id="11" name="Picture 10" descr="gsmarena_001"/>
            <p:cNvPicPr>
              <a:picLocks noChangeAspect="1"/>
            </p:cNvPicPr>
            <p:nvPr/>
          </p:nvPicPr>
          <p:blipFill>
            <a:blip r:embed="rId8"/>
            <a:stretch>
              <a:fillRect/>
            </a:stretch>
          </p:blipFill>
          <p:spPr>
            <a:xfrm>
              <a:off x="7844" y="5624"/>
              <a:ext cx="3070" cy="1944"/>
            </a:xfrm>
            <a:prstGeom prst="rect">
              <a:avLst/>
            </a:prstGeom>
          </p:spPr>
        </p:pic>
        <p:pic>
          <p:nvPicPr>
            <p:cNvPr id="12" name="Picture 11" descr="iphone_8_render_2"/>
            <p:cNvPicPr>
              <a:picLocks noChangeAspect="1"/>
            </p:cNvPicPr>
            <p:nvPr/>
          </p:nvPicPr>
          <p:blipFill>
            <a:blip r:embed="rId9"/>
            <a:stretch>
              <a:fillRect/>
            </a:stretch>
          </p:blipFill>
          <p:spPr>
            <a:xfrm>
              <a:off x="7844" y="7688"/>
              <a:ext cx="3070" cy="1943"/>
            </a:xfrm>
            <a:prstGeom prst="rect">
              <a:avLst/>
            </a:prstGeom>
          </p:spPr>
        </p:pic>
        <p:sp>
          <p:nvSpPr>
            <p:cNvPr id="18" name="Text Box 17"/>
            <p:cNvSpPr txBox="1"/>
            <p:nvPr/>
          </p:nvSpPr>
          <p:spPr>
            <a:xfrm>
              <a:off x="11039" y="2285"/>
              <a:ext cx="1880" cy="435"/>
            </a:xfrm>
            <a:prstGeom prst="rect">
              <a:avLst/>
            </a:prstGeom>
            <a:noFill/>
          </p:spPr>
          <p:txBody>
            <a:bodyPr wrap="none" rtlCol="0">
              <a:spAutoFit/>
            </a:bodyPr>
            <a:lstStyle/>
            <a:p>
              <a:r>
                <a:rPr lang="en-US" sz="1200">
                  <a:solidFill>
                    <a:schemeClr val="bg1"/>
                  </a:solidFill>
                  <a:latin typeface="Corbel" panose="020B0503020204020204" pitchFamily="34" charset="0"/>
                </a:rPr>
                <a:t>XYZ 3D Scanner</a:t>
              </a:r>
            </a:p>
          </p:txBody>
        </p:sp>
        <p:sp>
          <p:nvSpPr>
            <p:cNvPr id="19" name="Text Box 18"/>
            <p:cNvSpPr txBox="1"/>
            <p:nvPr/>
          </p:nvSpPr>
          <p:spPr>
            <a:xfrm>
              <a:off x="11039" y="4111"/>
              <a:ext cx="1702" cy="436"/>
            </a:xfrm>
            <a:prstGeom prst="rect">
              <a:avLst/>
            </a:prstGeom>
            <a:noFill/>
          </p:spPr>
          <p:txBody>
            <a:bodyPr wrap="none" rtlCol="0">
              <a:spAutoFit/>
            </a:bodyPr>
            <a:lstStyle/>
            <a:p>
              <a:r>
                <a:rPr lang="en-US" sz="1200">
                  <a:solidFill>
                    <a:schemeClr val="bg1"/>
                  </a:solidFill>
                  <a:latin typeface="Corbel" panose="020B0503020204020204" pitchFamily="34" charset="0"/>
                </a:rPr>
                <a:t>Bevel Scanner</a:t>
              </a:r>
            </a:p>
          </p:txBody>
        </p:sp>
        <p:sp>
          <p:nvSpPr>
            <p:cNvPr id="20" name="Text Box 19"/>
            <p:cNvSpPr txBox="1"/>
            <p:nvPr/>
          </p:nvSpPr>
          <p:spPr>
            <a:xfrm>
              <a:off x="11039" y="6266"/>
              <a:ext cx="1644" cy="435"/>
            </a:xfrm>
            <a:prstGeom prst="rect">
              <a:avLst/>
            </a:prstGeom>
            <a:noFill/>
          </p:spPr>
          <p:txBody>
            <a:bodyPr wrap="none" rtlCol="0">
              <a:spAutoFit/>
            </a:bodyPr>
            <a:lstStyle/>
            <a:p>
              <a:r>
                <a:rPr lang="en-US" sz="1200">
                  <a:solidFill>
                    <a:schemeClr val="bg1"/>
                  </a:solidFill>
                  <a:latin typeface="Corbel" panose="020B0503020204020204" pitchFamily="34" charset="0"/>
                </a:rPr>
                <a:t>Project Tango</a:t>
              </a:r>
            </a:p>
          </p:txBody>
        </p:sp>
        <p:sp>
          <p:nvSpPr>
            <p:cNvPr id="21" name="Text Box 20"/>
            <p:cNvSpPr txBox="1"/>
            <p:nvPr/>
          </p:nvSpPr>
          <p:spPr>
            <a:xfrm>
              <a:off x="11039" y="8329"/>
              <a:ext cx="983" cy="435"/>
            </a:xfrm>
            <a:prstGeom prst="rect">
              <a:avLst/>
            </a:prstGeom>
            <a:noFill/>
          </p:spPr>
          <p:txBody>
            <a:bodyPr wrap="none" rtlCol="0">
              <a:spAutoFit/>
            </a:bodyPr>
            <a:lstStyle/>
            <a:p>
              <a:r>
                <a:rPr lang="en-US" sz="1200">
                  <a:solidFill>
                    <a:schemeClr val="bg1"/>
                  </a:solidFill>
                  <a:latin typeface="Corbel" panose="020B0503020204020204" pitchFamily="34" charset="0"/>
                </a:rPr>
                <a:t>iPhone</a:t>
              </a:r>
            </a:p>
          </p:txBody>
        </p:sp>
        <p:sp>
          <p:nvSpPr>
            <p:cNvPr id="22" name="Text Box 21"/>
            <p:cNvSpPr txBox="1"/>
            <p:nvPr/>
          </p:nvSpPr>
          <p:spPr>
            <a:xfrm>
              <a:off x="11039" y="2285"/>
              <a:ext cx="1880" cy="435"/>
            </a:xfrm>
            <a:prstGeom prst="rect">
              <a:avLst/>
            </a:prstGeom>
            <a:noFill/>
          </p:spPr>
          <p:txBody>
            <a:bodyPr wrap="none" rtlCol="0">
              <a:spAutoFit/>
            </a:bodyPr>
            <a:lstStyle/>
            <a:p>
              <a:r>
                <a:rPr lang="en-US" sz="1200">
                  <a:solidFill>
                    <a:schemeClr val="bg1"/>
                  </a:solidFill>
                  <a:latin typeface="Corbel" panose="020B0503020204020204" pitchFamily="34" charset="0"/>
                </a:rPr>
                <a:t>XYZ 3D Scanner</a:t>
              </a:r>
            </a:p>
          </p:txBody>
        </p:sp>
        <p:sp>
          <p:nvSpPr>
            <p:cNvPr id="23" name="Text Box 22"/>
            <p:cNvSpPr txBox="1"/>
            <p:nvPr/>
          </p:nvSpPr>
          <p:spPr>
            <a:xfrm>
              <a:off x="11039" y="4111"/>
              <a:ext cx="1702" cy="436"/>
            </a:xfrm>
            <a:prstGeom prst="rect">
              <a:avLst/>
            </a:prstGeom>
            <a:noFill/>
          </p:spPr>
          <p:txBody>
            <a:bodyPr wrap="none" rtlCol="0">
              <a:spAutoFit/>
            </a:bodyPr>
            <a:lstStyle/>
            <a:p>
              <a:r>
                <a:rPr lang="en-US" sz="1200">
                  <a:solidFill>
                    <a:schemeClr val="bg1"/>
                  </a:solidFill>
                  <a:latin typeface="Corbel" panose="020B0503020204020204" pitchFamily="34" charset="0"/>
                </a:rPr>
                <a:t>Bevel Scanner</a:t>
              </a:r>
            </a:p>
          </p:txBody>
        </p:sp>
        <p:sp>
          <p:nvSpPr>
            <p:cNvPr id="24" name="Text Box 23"/>
            <p:cNvSpPr txBox="1"/>
            <p:nvPr/>
          </p:nvSpPr>
          <p:spPr>
            <a:xfrm>
              <a:off x="11039" y="6266"/>
              <a:ext cx="1644" cy="435"/>
            </a:xfrm>
            <a:prstGeom prst="rect">
              <a:avLst/>
            </a:prstGeom>
            <a:noFill/>
          </p:spPr>
          <p:txBody>
            <a:bodyPr wrap="none" rtlCol="0">
              <a:spAutoFit/>
            </a:bodyPr>
            <a:lstStyle/>
            <a:p>
              <a:r>
                <a:rPr lang="en-US" sz="1200">
                  <a:solidFill>
                    <a:schemeClr val="bg1"/>
                  </a:solidFill>
                  <a:latin typeface="Corbel" panose="020B0503020204020204" pitchFamily="34" charset="0"/>
                </a:rPr>
                <a:t>Project Tango</a:t>
              </a:r>
            </a:p>
          </p:txBody>
        </p:sp>
        <p:sp>
          <p:nvSpPr>
            <p:cNvPr id="25" name="Text Box 24"/>
            <p:cNvSpPr txBox="1"/>
            <p:nvPr/>
          </p:nvSpPr>
          <p:spPr>
            <a:xfrm>
              <a:off x="11039" y="8329"/>
              <a:ext cx="983" cy="435"/>
            </a:xfrm>
            <a:prstGeom prst="rect">
              <a:avLst/>
            </a:prstGeom>
            <a:noFill/>
          </p:spPr>
          <p:txBody>
            <a:bodyPr wrap="none" rtlCol="0">
              <a:spAutoFit/>
            </a:bodyPr>
            <a:lstStyle/>
            <a:p>
              <a:r>
                <a:rPr lang="en-US" sz="1200">
                  <a:solidFill>
                    <a:schemeClr val="bg1"/>
                  </a:solidFill>
                  <a:latin typeface="Corbel" panose="020B0503020204020204" pitchFamily="34" charset="0"/>
                </a:rPr>
                <a:t>iPhone</a:t>
              </a:r>
            </a:p>
          </p:txBody>
        </p:sp>
      </p:grpSp>
    </p:spTree>
    <p:extLst>
      <p:ext uri="{BB962C8B-B14F-4D97-AF65-F5344CB8AC3E}">
        <p14:creationId xmlns:p14="http://schemas.microsoft.com/office/powerpoint/2010/main" val="269848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1524000" y="304800"/>
            <a:ext cx="9144000" cy="457200"/>
          </a:xfrm>
          <a:prstGeom prst="rect">
            <a:avLst/>
          </a:prstGeom>
        </p:spPr>
        <p:style>
          <a:lnRef idx="1">
            <a:schemeClr val="accent3"/>
          </a:lnRef>
          <a:fillRef idx="3">
            <a:schemeClr val="accent3"/>
          </a:fillRef>
          <a:effectRef idx="2">
            <a:schemeClr val="accent3"/>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lvl="0" algn="l" fontAlgn="ctr">
              <a:lnSpc>
                <a:spcPct val="120000"/>
              </a:lnSpc>
            </a:pPr>
            <a:r>
              <a:rPr lang="en-US" b="1">
                <a:solidFill>
                  <a:schemeClr val="tx1"/>
                </a:solidFill>
                <a:effectLst>
                  <a:outerShdw blurRad="38100" dist="19050" dir="2700000" algn="tl" rotWithShape="0">
                    <a:schemeClr val="dk1">
                      <a:alpha val="40000"/>
                    </a:schemeClr>
                  </a:outerShdw>
                </a:effectLst>
                <a:latin typeface="+mj-lt"/>
                <a:sym typeface="+mn-ea"/>
              </a:rPr>
              <a:t>MODELING IS PAINFULL</a:t>
            </a:r>
          </a:p>
        </p:txBody>
      </p:sp>
      <p:grpSp>
        <p:nvGrpSpPr>
          <p:cNvPr id="42" name="Group 41"/>
          <p:cNvGrpSpPr/>
          <p:nvPr/>
        </p:nvGrpSpPr>
        <p:grpSpPr>
          <a:xfrm>
            <a:off x="1524000" y="1118558"/>
            <a:ext cx="9144000" cy="5257800"/>
            <a:chOff x="-1" y="1065320"/>
            <a:chExt cx="9144001" cy="5792682"/>
          </a:xfrm>
        </p:grpSpPr>
        <p:sp>
          <p:nvSpPr>
            <p:cNvPr id="36" name="Rectangle 35"/>
            <p:cNvSpPr/>
            <p:nvPr/>
          </p:nvSpPr>
          <p:spPr>
            <a:xfrm>
              <a:off x="5943600" y="1385659"/>
              <a:ext cx="3200400" cy="5472341"/>
            </a:xfrm>
            <a:prstGeom prst="rect">
              <a:avLst/>
            </a:prstGeom>
            <a:solidFill>
              <a:schemeClr val="bg1">
                <a:alpha val="3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scene3d>
                <a:camera prst="orthographicFront"/>
                <a:lightRig rig="threePt" dir="t"/>
              </a:scene3d>
            </a:bodyPr>
            <a:lstStyle/>
            <a:p>
              <a:pPr algn="ctr"/>
              <a:r>
                <a:rPr lang="en-US" sz="2000" b="1">
                  <a:ln w="6600">
                    <a:solidFill>
                      <a:schemeClr val="accent2"/>
                    </a:solidFill>
                    <a:prstDash val="solid"/>
                  </a:ln>
                  <a:solidFill>
                    <a:srgbClr val="FFFFFF"/>
                  </a:solidFill>
                  <a:effectLst>
                    <a:outerShdw dist="38100" dir="2700000" algn="tl" rotWithShape="0">
                      <a:schemeClr val="accent2"/>
                    </a:outerShdw>
                  </a:effectLst>
                </a:rPr>
                <a:t>NURBS</a:t>
              </a:r>
            </a:p>
          </p:txBody>
        </p:sp>
        <p:sp>
          <p:nvSpPr>
            <p:cNvPr id="35" name="Rectangle 34"/>
            <p:cNvSpPr/>
            <p:nvPr/>
          </p:nvSpPr>
          <p:spPr>
            <a:xfrm>
              <a:off x="3048000" y="1385659"/>
              <a:ext cx="2895600" cy="5472341"/>
            </a:xfrm>
            <a:prstGeom prst="rect">
              <a:avLst/>
            </a:prstGeom>
            <a:solidFill>
              <a:schemeClr val="bg1">
                <a:alpha val="65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scene3d>
                <a:camera prst="orthographicFront"/>
                <a:lightRig rig="threePt" dir="t"/>
              </a:scene3d>
            </a:bodyPr>
            <a:lstStyle/>
            <a:p>
              <a:pPr algn="ctr"/>
              <a:r>
                <a:rPr lang="en-US" sz="2000" b="1">
                  <a:ln w="6600">
                    <a:solidFill>
                      <a:schemeClr val="accent2"/>
                    </a:solidFill>
                    <a:prstDash val="solid"/>
                  </a:ln>
                  <a:solidFill>
                    <a:srgbClr val="FFFFFF"/>
                  </a:solidFill>
                  <a:effectLst>
                    <a:outerShdw dist="38100" dir="2700000" algn="tl" rotWithShape="0">
                      <a:schemeClr val="accent2"/>
                    </a:outerShdw>
                  </a:effectLst>
                </a:rPr>
                <a:t>SUBDIVISION</a:t>
              </a:r>
            </a:p>
          </p:txBody>
        </p:sp>
        <p:sp>
          <p:nvSpPr>
            <p:cNvPr id="5" name="Rectangle 4"/>
            <p:cNvSpPr/>
            <p:nvPr/>
          </p:nvSpPr>
          <p:spPr>
            <a:xfrm>
              <a:off x="306280" y="1385659"/>
              <a:ext cx="2741720" cy="5472341"/>
            </a:xfrm>
            <a:prstGeom prst="rect">
              <a:avLst/>
            </a:prstGeom>
            <a:solidFill>
              <a:schemeClr val="bg1"/>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scene3d>
                <a:camera prst="orthographicFront"/>
                <a:lightRig rig="threePt" dir="t"/>
              </a:scene3d>
            </a:bodyPr>
            <a:lstStyle/>
            <a:p>
              <a:pPr algn="ctr"/>
              <a:r>
                <a:rPr lang="en-US" sz="2000" b="1">
                  <a:ln w="6600">
                    <a:solidFill>
                      <a:schemeClr val="accent2"/>
                    </a:solidFill>
                    <a:prstDash val="solid"/>
                  </a:ln>
                  <a:solidFill>
                    <a:srgbClr val="FFFFFF"/>
                  </a:solidFill>
                  <a:effectLst>
                    <a:outerShdw dist="38100" dir="2700000" algn="tl" rotWithShape="0">
                      <a:schemeClr val="accent2"/>
                    </a:outerShdw>
                  </a:effectLst>
                </a:rPr>
                <a:t>MESH</a:t>
              </a:r>
            </a:p>
          </p:txBody>
        </p:sp>
        <p:sp>
          <p:nvSpPr>
            <p:cNvPr id="38" name="Rectangle 37"/>
            <p:cNvSpPr/>
            <p:nvPr/>
          </p:nvSpPr>
          <p:spPr>
            <a:xfrm>
              <a:off x="306280" y="2576454"/>
              <a:ext cx="8837720" cy="2218680"/>
            </a:xfrm>
            <a:prstGeom prst="rect">
              <a:avLst/>
            </a:prstGeom>
            <a:effectLst>
              <a:glow rad="1905000">
                <a:schemeClr val="accent1">
                  <a:alpha val="0"/>
                </a:schemeClr>
              </a:glow>
              <a:outerShdw blurRad="40000" dist="20000" dir="5400000" rotWithShape="0">
                <a:srgbClr val="000000">
                  <a:alpha val="38000"/>
                </a:srgbClr>
              </a:outerShdw>
              <a:softEdge rad="596900"/>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400" dirty="0"/>
            </a:p>
          </p:txBody>
        </p:sp>
        <p:sp>
          <p:nvSpPr>
            <p:cNvPr id="21" name="Rectangle 20"/>
            <p:cNvSpPr/>
            <p:nvPr/>
          </p:nvSpPr>
          <p:spPr>
            <a:xfrm rot="5400000">
              <a:off x="-2602269" y="3949454"/>
              <a:ext cx="5510817" cy="306280"/>
            </a:xfrm>
            <a:prstGeom prst="rect">
              <a:avLst/>
            </a:prstGeom>
            <a:gradFill flip="none" rotWithShape="1">
              <a:gsLst>
                <a:gs pos="0">
                  <a:schemeClr val="tx1">
                    <a:lumMod val="95000"/>
                    <a:lumOff val="5000"/>
                  </a:schemeClr>
                </a:gs>
                <a:gs pos="95000">
                  <a:schemeClr val="accent5">
                    <a:shade val="93000"/>
                    <a:satMod val="130000"/>
                  </a:schemeClr>
                </a:gs>
                <a:gs pos="100000">
                  <a:schemeClr val="accent5">
                    <a:shade val="94000"/>
                    <a:satMod val="135000"/>
                    <a:lumMod val="50000"/>
                    <a:lumOff val="50000"/>
                  </a:schemeClr>
                </a:gs>
              </a:gsLst>
              <a:lin ang="108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r>
                <a:rPr lang="en-US" sz="1600" b="1" dirty="0">
                  <a:effectLst>
                    <a:outerShdw blurRad="38100" dist="38100" dir="2700000" algn="tl">
                      <a:srgbClr val="000000">
                        <a:alpha val="43137"/>
                      </a:srgbClr>
                    </a:outerShdw>
                  </a:effectLst>
                  <a:latin typeface="Corbel" panose="020B0503020204020204" pitchFamily="34" charset="0"/>
                </a:rPr>
                <a:t>Usability</a:t>
              </a:r>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5459" y="4343400"/>
              <a:ext cx="1371600" cy="930405"/>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6409" y="5866645"/>
              <a:ext cx="1371600" cy="991355"/>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197" y="5767528"/>
              <a:ext cx="1371600" cy="771525"/>
            </a:xfrm>
            <a:prstGeom prst="rect">
              <a:avLst/>
            </a:prstGeom>
          </p:spPr>
        </p:pic>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0412" y="4301618"/>
              <a:ext cx="1371600" cy="906651"/>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7868" y="6086475"/>
              <a:ext cx="1371600" cy="771525"/>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26409" y="4140269"/>
              <a:ext cx="1371600" cy="771525"/>
            </a:xfrm>
            <a:prstGeom prst="rect">
              <a:avLst/>
            </a:prstGeom>
          </p:spPr>
        </p:pic>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26409" y="2917230"/>
              <a:ext cx="1371600" cy="889428"/>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2000" y="4601907"/>
              <a:ext cx="1371600" cy="742236"/>
            </a:xfrm>
            <a:prstGeom prst="rect">
              <a:avLst/>
            </a:prstGeom>
          </p:spPr>
        </p:pic>
        <p:pic>
          <p:nvPicPr>
            <p:cNvPr id="34" name="Picture 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86199" y="3361944"/>
              <a:ext cx="1371600" cy="752856"/>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85459" y="6086475"/>
              <a:ext cx="1371600" cy="771525"/>
            </a:xfrm>
            <a:prstGeom prst="rect">
              <a:avLst/>
            </a:prstGeom>
          </p:spPr>
        </p:pic>
        <p:pic>
          <p:nvPicPr>
            <p:cNvPr id="29" name="Picture 2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6800" y="4879086"/>
              <a:ext cx="1371600" cy="912114"/>
            </a:xfrm>
            <a:prstGeom prst="rect">
              <a:avLst/>
            </a:prstGeom>
          </p:spPr>
        </p:pic>
        <p:sp>
          <p:nvSpPr>
            <p:cNvPr id="19" name="Rectangle 18"/>
            <p:cNvSpPr/>
            <p:nvPr/>
          </p:nvSpPr>
          <p:spPr>
            <a:xfrm>
              <a:off x="-1" y="1065320"/>
              <a:ext cx="9144001" cy="306280"/>
            </a:xfrm>
            <a:prstGeom prst="rect">
              <a:avLst/>
            </a:prstGeom>
            <a:gradFill flip="none" rotWithShape="1">
              <a:gsLst>
                <a:gs pos="0">
                  <a:schemeClr val="tx1">
                    <a:lumMod val="95000"/>
                    <a:lumOff val="5000"/>
                  </a:schemeClr>
                </a:gs>
                <a:gs pos="95000">
                  <a:schemeClr val="accent5">
                    <a:shade val="93000"/>
                    <a:satMod val="130000"/>
                  </a:schemeClr>
                </a:gs>
                <a:gs pos="100000">
                  <a:schemeClr val="accent5">
                    <a:shade val="94000"/>
                    <a:satMod val="135000"/>
                    <a:lumMod val="50000"/>
                    <a:lumOff val="50000"/>
                  </a:schemeClr>
                </a:gs>
              </a:gsLst>
              <a:lin ang="10800000" scaled="1"/>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r>
                <a:rPr lang="en-US" sz="1600" b="1" dirty="0">
                  <a:effectLst>
                    <a:outerShdw blurRad="38100" dist="38100" dir="2700000" algn="tl">
                      <a:srgbClr val="000000">
                        <a:alpha val="43137"/>
                      </a:srgbClr>
                    </a:outerShdw>
                  </a:effectLst>
                  <a:latin typeface="Corbel" panose="020B0503020204020204" pitchFamily="34" charset="0"/>
                </a:rPr>
                <a:t>      Technology</a:t>
              </a:r>
            </a:p>
          </p:txBody>
        </p:sp>
        <p:pic>
          <p:nvPicPr>
            <p:cNvPr id="25" name="Picture 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26409" y="3540287"/>
              <a:ext cx="1371600" cy="801529"/>
            </a:xfrm>
            <a:prstGeom prst="rect">
              <a:avLst/>
            </a:prstGeom>
          </p:spPr>
        </p:pic>
        <p:sp>
          <p:nvSpPr>
            <p:cNvPr id="41" name="Rectangle 40"/>
            <p:cNvSpPr/>
            <p:nvPr/>
          </p:nvSpPr>
          <p:spPr>
            <a:xfrm rot="19847357">
              <a:off x="690143" y="2284593"/>
              <a:ext cx="3169299" cy="956741"/>
            </a:xfrm>
            <a:prstGeom prst="rect">
              <a:avLst/>
            </a:prstGeom>
            <a:solidFill>
              <a:schemeClr val="bg1"/>
            </a:solidFill>
            <a:ln w="60325">
              <a:solidFill>
                <a:srgbClr val="FF0000"/>
              </a:solidFill>
            </a:ln>
            <a:effectLst>
              <a:outerShdw blurRad="40000" dist="23000" dir="5400000" rotWithShape="0">
                <a:srgbClr val="000000">
                  <a:alpha val="3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scene3d>
                <a:camera prst="orthographicFront"/>
                <a:lightRig rig="threePt" dir="t"/>
              </a:scene3d>
            </a:bodyPr>
            <a:lstStyle/>
            <a:p>
              <a:pPr algn="ctr"/>
              <a:r>
                <a:rPr lang="en-US" sz="4000" b="1" dirty="0">
                  <a:ln w="38100">
                    <a:solidFill>
                      <a:srgbClr val="FF0000"/>
                    </a:solidFill>
                    <a:prstDash val="solid"/>
                  </a:ln>
                  <a:solidFill>
                    <a:schemeClr val="bg1"/>
                  </a:solidFill>
                  <a:latin typeface="Corbel" panose="020B0503020204020204" pitchFamily="34" charset="0"/>
                </a:rPr>
                <a:t>BLANK</a:t>
              </a:r>
            </a:p>
          </p:txBody>
        </p:sp>
      </p:grpSp>
      <p:sp>
        <p:nvSpPr>
          <p:cNvPr id="2" name="Rectangle 1"/>
          <p:cNvSpPr/>
          <p:nvPr/>
        </p:nvSpPr>
        <p:spPr>
          <a:xfrm rot="19719778">
            <a:off x="163157" y="1903197"/>
            <a:ext cx="8380628" cy="923330"/>
          </a:xfrm>
          <a:prstGeom prst="rect">
            <a:avLst/>
          </a:prstGeom>
          <a:noFill/>
        </p:spPr>
        <p:txBody>
          <a:bodyPr wrap="non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Dong insert product pictures</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6371904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524635" y="2333626"/>
            <a:ext cx="9144000" cy="2324735"/>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rtlCol="0" anchor="ctr"/>
          <a:lstStyle/>
          <a:p>
            <a:pPr algn="r" fontAlgn="ctr"/>
            <a:r>
              <a:rPr lang="en-US" sz="3200" b="1" dirty="0"/>
              <a:t>  ...           </a:t>
            </a:r>
          </a:p>
        </p:txBody>
      </p:sp>
      <p:sp>
        <p:nvSpPr>
          <p:cNvPr id="17" name="Rectangle 16"/>
          <p:cNvSpPr/>
          <p:nvPr/>
        </p:nvSpPr>
        <p:spPr>
          <a:xfrm>
            <a:off x="1524000" y="4658044"/>
            <a:ext cx="9144000" cy="1064895"/>
          </a:xfrm>
          <a:prstGeom prst="rect">
            <a:avLst/>
          </a:prstGeom>
          <a:blipFill rotWithShape="1">
            <a:blip r:embed="rId2">
              <a:alphaModFix amt="80000"/>
            </a:blip>
            <a:tile tx="0" ty="0" sx="100000" sy="100000" flip="none" algn="tl"/>
          </a:blipFill>
          <a:ln>
            <a:noFill/>
          </a:ln>
        </p:spPr>
        <p:style>
          <a:lnRef idx="1">
            <a:schemeClr val="accent5"/>
          </a:lnRef>
          <a:fillRef idx="3">
            <a:schemeClr val="accent5"/>
          </a:fillRef>
          <a:effectRef idx="2">
            <a:schemeClr val="accent5"/>
          </a:effectRef>
          <a:fontRef idx="minor">
            <a:schemeClr val="lt1"/>
          </a:fontRef>
        </p:style>
        <p:txBody>
          <a:bodyPr vertOverflow="overflow" horzOverflow="overflow" vert="horz" wrap="square" numCol="1" spcCol="0" rtlCol="0" fromWordArt="0" anchor="ctr" anchorCtr="0" forceAA="0" compatLnSpc="1">
            <a:noAutofit/>
          </a:bodyPr>
          <a:lstStyle/>
          <a:p>
            <a:pPr lvl="0" algn="r" fontAlgn="ctr"/>
            <a:r>
              <a:rPr lang="en-US" sz="3200" b="1" dirty="0">
                <a:sym typeface="+mn-ea"/>
              </a:rPr>
              <a:t>  ...           </a:t>
            </a:r>
          </a:p>
        </p:txBody>
      </p:sp>
      <p:sp>
        <p:nvSpPr>
          <p:cNvPr id="15" name="Rectangle 14"/>
          <p:cNvSpPr/>
          <p:nvPr/>
        </p:nvSpPr>
        <p:spPr>
          <a:xfrm>
            <a:off x="1524000" y="1268414"/>
            <a:ext cx="9144000" cy="1064895"/>
          </a:xfrm>
          <a:prstGeom prst="rect">
            <a:avLst/>
          </a:prstGeom>
          <a:blipFill rotWithShape="1">
            <a:blip r:embed="rId2">
              <a:alphaModFix amt="80000"/>
            </a:blip>
            <a:tile tx="0" ty="0" sx="100000" sy="100000" flip="none" algn="tl"/>
          </a:blipFill>
          <a:ln>
            <a:noFill/>
          </a:ln>
        </p:spPr>
        <p:style>
          <a:lnRef idx="1">
            <a:schemeClr val="accent5"/>
          </a:lnRef>
          <a:fillRef idx="3">
            <a:schemeClr val="accent5"/>
          </a:fillRef>
          <a:effectRef idx="2">
            <a:schemeClr val="accent5"/>
          </a:effectRef>
          <a:fontRef idx="minor">
            <a:schemeClr val="lt1"/>
          </a:fontRef>
        </p:style>
        <p:txBody>
          <a:bodyPr rtlCol="0" anchor="ctr"/>
          <a:lstStyle/>
          <a:p>
            <a:pPr algn="r" fontAlgn="ctr"/>
            <a:r>
              <a:rPr lang="en-US" sz="3200" b="1" dirty="0"/>
              <a:t>  ...           </a:t>
            </a:r>
          </a:p>
        </p:txBody>
      </p:sp>
      <p:sp>
        <p:nvSpPr>
          <p:cNvPr id="37" name="Rectangle 36"/>
          <p:cNvSpPr/>
          <p:nvPr/>
        </p:nvSpPr>
        <p:spPr>
          <a:xfrm>
            <a:off x="1524000" y="304800"/>
            <a:ext cx="9144000" cy="457200"/>
          </a:xfrm>
          <a:prstGeom prst="rect">
            <a:avLst/>
          </a:prstGeom>
        </p:spPr>
        <p:style>
          <a:lnRef idx="1">
            <a:schemeClr val="accent3"/>
          </a:lnRef>
          <a:fillRef idx="3">
            <a:schemeClr val="accent3"/>
          </a:fillRef>
          <a:effectRef idx="2">
            <a:schemeClr val="accent3"/>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lvl="0" algn="l" fontAlgn="ctr">
              <a:lnSpc>
                <a:spcPct val="120000"/>
              </a:lnSpc>
            </a:pPr>
            <a:r>
              <a:rPr lang="en-US" b="1">
                <a:solidFill>
                  <a:schemeClr val="tx1"/>
                </a:solidFill>
                <a:effectLst>
                  <a:outerShdw blurRad="38100" dist="19050" dir="2700000" algn="tl" rotWithShape="0">
                    <a:schemeClr val="dk1">
                      <a:alpha val="40000"/>
                    </a:schemeClr>
                  </a:outerShdw>
                </a:effectLst>
                <a:latin typeface="+mj-lt"/>
                <a:sym typeface="+mn-ea"/>
              </a:rPr>
              <a:t>PREPROCESSING IS CHAOTIC</a:t>
            </a:r>
          </a:p>
        </p:txBody>
      </p:sp>
      <p:grpSp>
        <p:nvGrpSpPr>
          <p:cNvPr id="28" name="Group 27"/>
          <p:cNvGrpSpPr/>
          <p:nvPr/>
        </p:nvGrpSpPr>
        <p:grpSpPr>
          <a:xfrm>
            <a:off x="2188211" y="2625725"/>
            <a:ext cx="7687945" cy="1416050"/>
            <a:chOff x="1046" y="4079"/>
            <a:chExt cx="12107" cy="2230"/>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9" y="4079"/>
              <a:ext cx="1683" cy="2230"/>
            </a:xfrm>
            <a:prstGeom prst="rect">
              <a:avLst/>
            </a:prstGeom>
          </p:spPr>
        </p:pic>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3" y="4752"/>
              <a:ext cx="1666" cy="1512"/>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70" y="4298"/>
              <a:ext cx="1492" cy="2011"/>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6" y="4344"/>
              <a:ext cx="1492" cy="1920"/>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61" y="4899"/>
              <a:ext cx="1492" cy="1218"/>
            </a:xfrm>
            <a:prstGeom prst="rect">
              <a:avLst/>
            </a:prstGeom>
          </p:spPr>
        </p:pic>
        <p:pic>
          <p:nvPicPr>
            <p:cNvPr id="24"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25" y="4817"/>
              <a:ext cx="1492" cy="1447"/>
            </a:xfrm>
            <a:prstGeom prst="rect">
              <a:avLst/>
            </a:prstGeom>
          </p:spPr>
        </p:pic>
        <p:pic>
          <p:nvPicPr>
            <p:cNvPr id="26" name="Picture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96" y="4847"/>
              <a:ext cx="1666" cy="1322"/>
            </a:xfrm>
            <a:prstGeom prst="rect">
              <a:avLst/>
            </a:prstGeom>
          </p:spPr>
        </p:pic>
      </p:grpSp>
      <p:cxnSp>
        <p:nvCxnSpPr>
          <p:cNvPr id="29" name="Straight Arrow Connector 28"/>
          <p:cNvCxnSpPr>
            <a:stCxn id="2" idx="2"/>
            <a:endCxn id="21" idx="0"/>
          </p:cNvCxnSpPr>
          <p:nvPr/>
        </p:nvCxnSpPr>
        <p:spPr>
          <a:xfrm flipH="1">
            <a:off x="2661921" y="2160906"/>
            <a:ext cx="743585" cy="633095"/>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30" name="Straight Arrow Connector 29"/>
          <p:cNvCxnSpPr>
            <a:stCxn id="2" idx="2"/>
            <a:endCxn id="20" idx="0"/>
          </p:cNvCxnSpPr>
          <p:nvPr/>
        </p:nvCxnSpPr>
        <p:spPr>
          <a:xfrm>
            <a:off x="3405506" y="2160906"/>
            <a:ext cx="351155" cy="603885"/>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31" name="Straight Arrow Connector 30"/>
          <p:cNvCxnSpPr>
            <a:stCxn id="2" idx="2"/>
            <a:endCxn id="24" idx="0"/>
          </p:cNvCxnSpPr>
          <p:nvPr/>
        </p:nvCxnSpPr>
        <p:spPr>
          <a:xfrm>
            <a:off x="3405505" y="2160905"/>
            <a:ext cx="1402080" cy="933450"/>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32" name="Straight Arrow Connector 31"/>
          <p:cNvCxnSpPr>
            <a:stCxn id="11" idx="2"/>
          </p:cNvCxnSpPr>
          <p:nvPr/>
        </p:nvCxnSpPr>
        <p:spPr>
          <a:xfrm>
            <a:off x="4689476" y="2160906"/>
            <a:ext cx="1254125" cy="429895"/>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33" name="Straight Arrow Connector 32"/>
          <p:cNvCxnSpPr>
            <a:stCxn id="11" idx="2"/>
            <a:endCxn id="21" idx="0"/>
          </p:cNvCxnSpPr>
          <p:nvPr/>
        </p:nvCxnSpPr>
        <p:spPr>
          <a:xfrm flipH="1">
            <a:off x="2661921" y="2160906"/>
            <a:ext cx="2027555" cy="633095"/>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34" name="Straight Arrow Connector 33"/>
          <p:cNvCxnSpPr>
            <a:stCxn id="11" idx="2"/>
            <a:endCxn id="22" idx="0"/>
          </p:cNvCxnSpPr>
          <p:nvPr/>
        </p:nvCxnSpPr>
        <p:spPr>
          <a:xfrm>
            <a:off x="4689475" y="2160905"/>
            <a:ext cx="4712970" cy="985520"/>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36" name="Straight Arrow Connector 35"/>
          <p:cNvCxnSpPr>
            <a:stCxn id="5" idx="2"/>
            <a:endCxn id="20" idx="0"/>
          </p:cNvCxnSpPr>
          <p:nvPr/>
        </p:nvCxnSpPr>
        <p:spPr>
          <a:xfrm flipH="1">
            <a:off x="3756661" y="2160906"/>
            <a:ext cx="2216785" cy="603885"/>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38" name="Straight Arrow Connector 37"/>
          <p:cNvCxnSpPr>
            <a:stCxn id="5" idx="2"/>
            <a:endCxn id="25" idx="0"/>
          </p:cNvCxnSpPr>
          <p:nvPr/>
        </p:nvCxnSpPr>
        <p:spPr>
          <a:xfrm flipH="1">
            <a:off x="5944235" y="2160905"/>
            <a:ext cx="29210" cy="464820"/>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40" name="Straight Arrow Connector 39"/>
          <p:cNvCxnSpPr>
            <a:stCxn id="5" idx="2"/>
            <a:endCxn id="26" idx="0"/>
          </p:cNvCxnSpPr>
          <p:nvPr/>
        </p:nvCxnSpPr>
        <p:spPr>
          <a:xfrm>
            <a:off x="5973445" y="2160905"/>
            <a:ext cx="2299970" cy="952500"/>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41" name="Straight Arrow Connector 40"/>
          <p:cNvCxnSpPr>
            <a:stCxn id="11" idx="2"/>
            <a:endCxn id="25" idx="0"/>
          </p:cNvCxnSpPr>
          <p:nvPr/>
        </p:nvCxnSpPr>
        <p:spPr>
          <a:xfrm>
            <a:off x="4689475" y="2160905"/>
            <a:ext cx="1254760" cy="464820"/>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43" name="Straight Arrow Connector 42"/>
          <p:cNvCxnSpPr>
            <a:stCxn id="11" idx="2"/>
            <a:endCxn id="24" idx="0"/>
          </p:cNvCxnSpPr>
          <p:nvPr/>
        </p:nvCxnSpPr>
        <p:spPr>
          <a:xfrm>
            <a:off x="4689475" y="2160905"/>
            <a:ext cx="118110" cy="933450"/>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44" name="Straight Arrow Connector 43"/>
          <p:cNvCxnSpPr>
            <a:stCxn id="12" idx="2"/>
            <a:endCxn id="25" idx="0"/>
          </p:cNvCxnSpPr>
          <p:nvPr/>
        </p:nvCxnSpPr>
        <p:spPr>
          <a:xfrm flipH="1">
            <a:off x="5944235" y="2160905"/>
            <a:ext cx="1313180" cy="464820"/>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45" name="Straight Arrow Connector 44"/>
          <p:cNvCxnSpPr>
            <a:stCxn id="12" idx="2"/>
            <a:endCxn id="39" idx="0"/>
          </p:cNvCxnSpPr>
          <p:nvPr/>
        </p:nvCxnSpPr>
        <p:spPr>
          <a:xfrm flipH="1">
            <a:off x="7115811" y="2160906"/>
            <a:ext cx="141605" cy="892175"/>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46" name="Straight Arrow Connector 45"/>
          <p:cNvCxnSpPr>
            <a:stCxn id="12" idx="2"/>
            <a:endCxn id="22" idx="0"/>
          </p:cNvCxnSpPr>
          <p:nvPr/>
        </p:nvCxnSpPr>
        <p:spPr>
          <a:xfrm>
            <a:off x="7257415" y="2160905"/>
            <a:ext cx="2145030" cy="985520"/>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47" name="Straight Arrow Connector 46"/>
          <p:cNvCxnSpPr>
            <a:stCxn id="12" idx="2"/>
            <a:endCxn id="26" idx="0"/>
          </p:cNvCxnSpPr>
          <p:nvPr/>
        </p:nvCxnSpPr>
        <p:spPr>
          <a:xfrm>
            <a:off x="7257415" y="2160905"/>
            <a:ext cx="1016000" cy="952500"/>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49" name="Straight Arrow Connector 48"/>
          <p:cNvCxnSpPr>
            <a:stCxn id="8" idx="2"/>
            <a:endCxn id="21" idx="0"/>
          </p:cNvCxnSpPr>
          <p:nvPr/>
        </p:nvCxnSpPr>
        <p:spPr>
          <a:xfrm flipH="1">
            <a:off x="2661921" y="2160906"/>
            <a:ext cx="5879465" cy="633095"/>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50" name="Straight Arrow Connector 49"/>
          <p:cNvCxnSpPr>
            <a:stCxn id="8" idx="2"/>
            <a:endCxn id="25" idx="0"/>
          </p:cNvCxnSpPr>
          <p:nvPr/>
        </p:nvCxnSpPr>
        <p:spPr>
          <a:xfrm flipH="1">
            <a:off x="5944235" y="2160905"/>
            <a:ext cx="2597150" cy="464820"/>
          </a:xfrm>
          <a:prstGeom prst="straightConnector1">
            <a:avLst/>
          </a:prstGeom>
          <a:ln>
            <a:tailEnd type="arrow" w="med" len="med"/>
          </a:ln>
        </p:spPr>
        <p:style>
          <a:lnRef idx="1">
            <a:schemeClr val="accent6"/>
          </a:lnRef>
          <a:fillRef idx="0">
            <a:schemeClr val="accent6"/>
          </a:fillRef>
          <a:effectRef idx="0">
            <a:schemeClr val="accent6"/>
          </a:effectRef>
          <a:fontRef idx="minor">
            <a:schemeClr val="tx1"/>
          </a:fontRef>
        </p:style>
      </p:cxnSp>
      <p:cxnSp>
        <p:nvCxnSpPr>
          <p:cNvPr id="51" name="Straight Arrow Connector 50"/>
          <p:cNvCxnSpPr>
            <a:stCxn id="8" idx="2"/>
            <a:endCxn id="26" idx="0"/>
          </p:cNvCxnSpPr>
          <p:nvPr/>
        </p:nvCxnSpPr>
        <p:spPr>
          <a:xfrm flipH="1">
            <a:off x="8273415" y="2160905"/>
            <a:ext cx="267970" cy="952500"/>
          </a:xfrm>
          <a:prstGeom prst="straightConnector1">
            <a:avLst/>
          </a:prstGeom>
          <a:ln>
            <a:tailEnd type="arrow" w="med" len="med"/>
          </a:ln>
        </p:spPr>
        <p:style>
          <a:lnRef idx="1">
            <a:schemeClr val="accent6"/>
          </a:lnRef>
          <a:fillRef idx="0">
            <a:schemeClr val="accent6"/>
          </a:fillRef>
          <a:effectRef idx="0">
            <a:schemeClr val="accent6"/>
          </a:effectRef>
          <a:fontRef idx="minor">
            <a:schemeClr val="tx1"/>
          </a:fontRef>
        </p:style>
      </p:cxnSp>
      <p:cxnSp>
        <p:nvCxnSpPr>
          <p:cNvPr id="52" name="Straight Arrow Connector 51"/>
          <p:cNvCxnSpPr>
            <a:endCxn id="22" idx="0"/>
          </p:cNvCxnSpPr>
          <p:nvPr/>
        </p:nvCxnSpPr>
        <p:spPr>
          <a:xfrm>
            <a:off x="8534401" y="2133601"/>
            <a:ext cx="868045" cy="1012825"/>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53" name="Straight Arrow Connector 52"/>
          <p:cNvCxnSpPr>
            <a:stCxn id="8" idx="2"/>
            <a:endCxn id="21" idx="0"/>
          </p:cNvCxnSpPr>
          <p:nvPr/>
        </p:nvCxnSpPr>
        <p:spPr>
          <a:xfrm flipH="1">
            <a:off x="2661921" y="2160906"/>
            <a:ext cx="5879465" cy="633095"/>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54" name="Straight Arrow Connector 53"/>
          <p:cNvCxnSpPr/>
          <p:nvPr/>
        </p:nvCxnSpPr>
        <p:spPr>
          <a:xfrm flipH="1">
            <a:off x="5867401" y="2160906"/>
            <a:ext cx="2673985" cy="506095"/>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55" name="Straight Arrow Connector 54"/>
          <p:cNvCxnSpPr>
            <a:stCxn id="8" idx="2"/>
            <a:endCxn id="26" idx="0"/>
          </p:cNvCxnSpPr>
          <p:nvPr/>
        </p:nvCxnSpPr>
        <p:spPr>
          <a:xfrm flipH="1">
            <a:off x="8273415" y="2160905"/>
            <a:ext cx="267970" cy="952500"/>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56" name="Straight Arrow Connector 55"/>
          <p:cNvCxnSpPr>
            <a:stCxn id="8" idx="2"/>
          </p:cNvCxnSpPr>
          <p:nvPr/>
        </p:nvCxnSpPr>
        <p:spPr>
          <a:xfrm>
            <a:off x="8541386" y="2160906"/>
            <a:ext cx="831215" cy="963295"/>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57" name="Straight Arrow Connector 56"/>
          <p:cNvCxnSpPr>
            <a:stCxn id="10" idx="0"/>
            <a:endCxn id="21" idx="2"/>
          </p:cNvCxnSpPr>
          <p:nvPr/>
        </p:nvCxnSpPr>
        <p:spPr>
          <a:xfrm flipH="1" flipV="1">
            <a:off x="2661921" y="4013201"/>
            <a:ext cx="743585" cy="817245"/>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58" name="Straight Arrow Connector 57"/>
          <p:cNvCxnSpPr>
            <a:stCxn id="10" idx="0"/>
            <a:endCxn id="24" idx="2"/>
          </p:cNvCxnSpPr>
          <p:nvPr/>
        </p:nvCxnSpPr>
        <p:spPr>
          <a:xfrm flipV="1">
            <a:off x="3405505" y="4013201"/>
            <a:ext cx="1402080" cy="817245"/>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59" name="Straight Arrow Connector 58"/>
          <p:cNvCxnSpPr>
            <a:endCxn id="25" idx="2"/>
          </p:cNvCxnSpPr>
          <p:nvPr/>
        </p:nvCxnSpPr>
        <p:spPr>
          <a:xfrm flipV="1">
            <a:off x="3429001" y="4041776"/>
            <a:ext cx="2515235" cy="606425"/>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60" name="Straight Arrow Connector 59"/>
          <p:cNvCxnSpPr>
            <a:stCxn id="10" idx="0"/>
            <a:endCxn id="39" idx="2"/>
          </p:cNvCxnSpPr>
          <p:nvPr/>
        </p:nvCxnSpPr>
        <p:spPr>
          <a:xfrm flipV="1">
            <a:off x="3405506" y="4013201"/>
            <a:ext cx="3710305" cy="817245"/>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61" name="Straight Arrow Connector 60"/>
          <p:cNvCxnSpPr>
            <a:endCxn id="26" idx="2"/>
          </p:cNvCxnSpPr>
          <p:nvPr/>
        </p:nvCxnSpPr>
        <p:spPr>
          <a:xfrm flipV="1">
            <a:off x="3405505" y="3952875"/>
            <a:ext cx="4867910" cy="877570"/>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62" name="Straight Arrow Connector 61"/>
          <p:cNvCxnSpPr>
            <a:stCxn id="9" idx="0"/>
            <a:endCxn id="20" idx="2"/>
          </p:cNvCxnSpPr>
          <p:nvPr/>
        </p:nvCxnSpPr>
        <p:spPr>
          <a:xfrm flipH="1" flipV="1">
            <a:off x="3756661" y="4041775"/>
            <a:ext cx="932815" cy="788670"/>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63" name="Straight Arrow Connector 62"/>
          <p:cNvCxnSpPr>
            <a:stCxn id="9" idx="0"/>
            <a:endCxn id="24" idx="2"/>
          </p:cNvCxnSpPr>
          <p:nvPr/>
        </p:nvCxnSpPr>
        <p:spPr>
          <a:xfrm flipV="1">
            <a:off x="4689475" y="4013201"/>
            <a:ext cx="118110" cy="817245"/>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64" name="Straight Arrow Connector 63"/>
          <p:cNvCxnSpPr>
            <a:endCxn id="20" idx="2"/>
          </p:cNvCxnSpPr>
          <p:nvPr/>
        </p:nvCxnSpPr>
        <p:spPr>
          <a:xfrm flipH="1" flipV="1">
            <a:off x="3756661" y="4041775"/>
            <a:ext cx="932815" cy="788670"/>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66" name="Straight Arrow Connector 65"/>
          <p:cNvCxnSpPr>
            <a:stCxn id="3" idx="0"/>
            <a:endCxn id="21" idx="2"/>
          </p:cNvCxnSpPr>
          <p:nvPr/>
        </p:nvCxnSpPr>
        <p:spPr>
          <a:xfrm flipH="1" flipV="1">
            <a:off x="2661921" y="4013201"/>
            <a:ext cx="3311525" cy="817245"/>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67" name="Straight Arrow Connector 66"/>
          <p:cNvCxnSpPr>
            <a:stCxn id="3" idx="0"/>
            <a:endCxn id="39" idx="2"/>
          </p:cNvCxnSpPr>
          <p:nvPr/>
        </p:nvCxnSpPr>
        <p:spPr>
          <a:xfrm flipV="1">
            <a:off x="5973446" y="4013201"/>
            <a:ext cx="1142365" cy="817245"/>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68" name="Straight Arrow Connector 67"/>
          <p:cNvCxnSpPr>
            <a:stCxn id="3" idx="0"/>
            <a:endCxn id="26" idx="2"/>
          </p:cNvCxnSpPr>
          <p:nvPr/>
        </p:nvCxnSpPr>
        <p:spPr>
          <a:xfrm flipV="1">
            <a:off x="5973445" y="3952875"/>
            <a:ext cx="2299970" cy="877570"/>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69" name="Straight Arrow Connector 68"/>
          <p:cNvCxnSpPr>
            <a:stCxn id="3" idx="0"/>
            <a:endCxn id="22" idx="2"/>
          </p:cNvCxnSpPr>
          <p:nvPr/>
        </p:nvCxnSpPr>
        <p:spPr>
          <a:xfrm flipV="1">
            <a:off x="5973445" y="3919855"/>
            <a:ext cx="3429000" cy="910590"/>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70" name="Straight Arrow Connector 69"/>
          <p:cNvCxnSpPr>
            <a:stCxn id="4" idx="0"/>
            <a:endCxn id="20" idx="2"/>
          </p:cNvCxnSpPr>
          <p:nvPr/>
        </p:nvCxnSpPr>
        <p:spPr>
          <a:xfrm flipH="1" flipV="1">
            <a:off x="3756661" y="4041775"/>
            <a:ext cx="3500755" cy="788670"/>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71" name="Straight Arrow Connector 70"/>
          <p:cNvCxnSpPr>
            <a:stCxn id="4" idx="0"/>
            <a:endCxn id="24" idx="2"/>
          </p:cNvCxnSpPr>
          <p:nvPr/>
        </p:nvCxnSpPr>
        <p:spPr>
          <a:xfrm flipH="1" flipV="1">
            <a:off x="4807585" y="4013201"/>
            <a:ext cx="2449830" cy="817245"/>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72" name="Straight Arrow Connector 71"/>
          <p:cNvCxnSpPr>
            <a:stCxn id="4" idx="0"/>
            <a:endCxn id="22" idx="2"/>
          </p:cNvCxnSpPr>
          <p:nvPr/>
        </p:nvCxnSpPr>
        <p:spPr>
          <a:xfrm flipV="1">
            <a:off x="7257415" y="3919855"/>
            <a:ext cx="2145030" cy="910590"/>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73" name="Straight Arrow Connector 72"/>
          <p:cNvCxnSpPr>
            <a:stCxn id="13" idx="0"/>
            <a:endCxn id="25" idx="2"/>
          </p:cNvCxnSpPr>
          <p:nvPr/>
        </p:nvCxnSpPr>
        <p:spPr>
          <a:xfrm flipH="1" flipV="1">
            <a:off x="5944235" y="4041775"/>
            <a:ext cx="2597150" cy="788670"/>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cxnSp>
        <p:nvCxnSpPr>
          <p:cNvPr id="74" name="Straight Arrow Connector 73"/>
          <p:cNvCxnSpPr>
            <a:stCxn id="13" idx="0"/>
            <a:endCxn id="22" idx="2"/>
          </p:cNvCxnSpPr>
          <p:nvPr/>
        </p:nvCxnSpPr>
        <p:spPr>
          <a:xfrm flipV="1">
            <a:off x="8541385" y="3919855"/>
            <a:ext cx="861060" cy="910590"/>
          </a:xfrm>
          <a:prstGeom prst="straightConnector1">
            <a:avLst/>
          </a:prstGeom>
          <a:ln>
            <a:tailEnd type="triangle" w="med" len="med"/>
          </a:ln>
        </p:spPr>
        <p:style>
          <a:lnRef idx="1">
            <a:schemeClr val="accent6"/>
          </a:lnRef>
          <a:fillRef idx="0">
            <a:schemeClr val="accent6"/>
          </a:fillRef>
          <a:effectRef idx="0">
            <a:schemeClr val="accent6"/>
          </a:effectRef>
          <a:fontRef idx="minor">
            <a:schemeClr val="tx1"/>
          </a:fontRef>
        </p:style>
      </p:cxnSp>
      <p:grpSp>
        <p:nvGrpSpPr>
          <p:cNvPr id="18" name="Group 17"/>
          <p:cNvGrpSpPr/>
          <p:nvPr/>
        </p:nvGrpSpPr>
        <p:grpSpPr>
          <a:xfrm>
            <a:off x="2865121" y="1440815"/>
            <a:ext cx="6216015" cy="720090"/>
            <a:chOff x="2112" y="2269"/>
            <a:chExt cx="9789" cy="1134"/>
          </a:xfrm>
        </p:grpSpPr>
        <p:pic>
          <p:nvPicPr>
            <p:cNvPr id="2" name="Picture 1" descr="zortrax-m200-2"/>
            <p:cNvPicPr/>
            <p:nvPr/>
          </p:nvPicPr>
          <p:blipFill>
            <a:blip r:embed="rId10"/>
            <a:stretch>
              <a:fillRect/>
            </a:stretch>
          </p:blipFill>
          <p:spPr>
            <a:xfrm>
              <a:off x="2112" y="2269"/>
              <a:ext cx="1701" cy="1134"/>
            </a:xfrm>
            <a:prstGeom prst="rect">
              <a:avLst/>
            </a:prstGeom>
          </p:spPr>
        </p:pic>
        <p:pic>
          <p:nvPicPr>
            <p:cNvPr id="5" name="Picture 4" descr="simplify3d-yoda"/>
            <p:cNvPicPr/>
            <p:nvPr/>
          </p:nvPicPr>
          <p:blipFill>
            <a:blip r:embed="rId11"/>
            <a:stretch>
              <a:fillRect/>
            </a:stretch>
          </p:blipFill>
          <p:spPr>
            <a:xfrm>
              <a:off x="6157" y="2269"/>
              <a:ext cx="1700" cy="1134"/>
            </a:xfrm>
            <a:prstGeom prst="rect">
              <a:avLst/>
            </a:prstGeom>
          </p:spPr>
        </p:pic>
        <p:pic>
          <p:nvPicPr>
            <p:cNvPr id="8" name="Picture 7" descr="26bdc998ef7d0382"/>
            <p:cNvPicPr/>
            <p:nvPr/>
          </p:nvPicPr>
          <p:blipFill>
            <a:blip r:embed="rId12"/>
            <a:stretch>
              <a:fillRect/>
            </a:stretch>
          </p:blipFill>
          <p:spPr>
            <a:xfrm>
              <a:off x="10201" y="2269"/>
              <a:ext cx="1700" cy="1134"/>
            </a:xfrm>
            <a:prstGeom prst="rect">
              <a:avLst/>
            </a:prstGeom>
          </p:spPr>
        </p:pic>
        <p:pic>
          <p:nvPicPr>
            <p:cNvPr id="11" name="Picture 10" descr="DCdLqgHW0AAKuCm"/>
            <p:cNvPicPr/>
            <p:nvPr/>
          </p:nvPicPr>
          <p:blipFill>
            <a:blip r:embed="rId13"/>
            <a:stretch>
              <a:fillRect/>
            </a:stretch>
          </p:blipFill>
          <p:spPr>
            <a:xfrm>
              <a:off x="4135" y="2269"/>
              <a:ext cx="1700" cy="1134"/>
            </a:xfrm>
            <a:prstGeom prst="rect">
              <a:avLst/>
            </a:prstGeom>
          </p:spPr>
        </p:pic>
        <p:pic>
          <p:nvPicPr>
            <p:cNvPr id="12" name="Picture 11" descr="cura"/>
            <p:cNvPicPr/>
            <p:nvPr/>
          </p:nvPicPr>
          <p:blipFill>
            <a:blip r:embed="rId14"/>
            <a:stretch>
              <a:fillRect/>
            </a:stretch>
          </p:blipFill>
          <p:spPr>
            <a:xfrm>
              <a:off x="8179" y="2269"/>
              <a:ext cx="1700" cy="1134"/>
            </a:xfrm>
            <a:prstGeom prst="rect">
              <a:avLst/>
            </a:prstGeom>
          </p:spPr>
        </p:pic>
      </p:grpSp>
      <p:grpSp>
        <p:nvGrpSpPr>
          <p:cNvPr id="19" name="Group 18"/>
          <p:cNvGrpSpPr/>
          <p:nvPr/>
        </p:nvGrpSpPr>
        <p:grpSpPr>
          <a:xfrm>
            <a:off x="2865120" y="4830445"/>
            <a:ext cx="6215380" cy="720090"/>
            <a:chOff x="2112" y="7607"/>
            <a:chExt cx="9788" cy="1134"/>
          </a:xfrm>
        </p:grpSpPr>
        <p:pic>
          <p:nvPicPr>
            <p:cNvPr id="3" name="Picture 2" descr="ss2"/>
            <p:cNvPicPr/>
            <p:nvPr/>
          </p:nvPicPr>
          <p:blipFill>
            <a:blip r:embed="rId15"/>
            <a:stretch>
              <a:fillRect/>
            </a:stretch>
          </p:blipFill>
          <p:spPr>
            <a:xfrm>
              <a:off x="6156" y="7607"/>
              <a:ext cx="1701" cy="1134"/>
            </a:xfrm>
            <a:prstGeom prst="rect">
              <a:avLst/>
            </a:prstGeom>
          </p:spPr>
        </p:pic>
        <p:pic>
          <p:nvPicPr>
            <p:cNvPr id="4" name="Picture 3" descr="2016-09-04-at-19.57"/>
            <p:cNvPicPr/>
            <p:nvPr/>
          </p:nvPicPr>
          <p:blipFill>
            <a:blip r:embed="rId16"/>
            <a:stretch>
              <a:fillRect/>
            </a:stretch>
          </p:blipFill>
          <p:spPr>
            <a:xfrm>
              <a:off x="8178" y="7607"/>
              <a:ext cx="1701" cy="1134"/>
            </a:xfrm>
            <a:prstGeom prst="rect">
              <a:avLst/>
            </a:prstGeom>
          </p:spPr>
        </p:pic>
        <p:pic>
          <p:nvPicPr>
            <p:cNvPr id="9" name="Picture 8" descr="maxresdefault"/>
            <p:cNvPicPr/>
            <p:nvPr/>
          </p:nvPicPr>
          <p:blipFill>
            <a:blip r:embed="rId17"/>
            <a:stretch>
              <a:fillRect/>
            </a:stretch>
          </p:blipFill>
          <p:spPr>
            <a:xfrm>
              <a:off x="4134" y="7607"/>
              <a:ext cx="1701" cy="1134"/>
            </a:xfrm>
            <a:prstGeom prst="rect">
              <a:avLst/>
            </a:prstGeom>
          </p:spPr>
        </p:pic>
        <p:pic>
          <p:nvPicPr>
            <p:cNvPr id="10" name="Picture 9" descr="preview_module_2"/>
            <p:cNvPicPr/>
            <p:nvPr/>
          </p:nvPicPr>
          <p:blipFill>
            <a:blip r:embed="rId18"/>
            <a:stretch>
              <a:fillRect/>
            </a:stretch>
          </p:blipFill>
          <p:spPr>
            <a:xfrm>
              <a:off x="2112" y="7607"/>
              <a:ext cx="1701" cy="1134"/>
            </a:xfrm>
            <a:prstGeom prst="rect">
              <a:avLst/>
            </a:prstGeom>
          </p:spPr>
        </p:pic>
        <p:pic>
          <p:nvPicPr>
            <p:cNvPr id="13" name="Picture 12" descr="CraftWare006"/>
            <p:cNvPicPr/>
            <p:nvPr/>
          </p:nvPicPr>
          <p:blipFill>
            <a:blip r:embed="rId19"/>
            <a:stretch>
              <a:fillRect/>
            </a:stretch>
          </p:blipFill>
          <p:spPr>
            <a:xfrm>
              <a:off x="10200" y="7607"/>
              <a:ext cx="1701" cy="1134"/>
            </a:xfrm>
            <a:prstGeom prst="rect">
              <a:avLst/>
            </a:prstGeom>
          </p:spPr>
        </p:pic>
      </p:grpSp>
      <p:sp>
        <p:nvSpPr>
          <p:cNvPr id="75" name="Rounded Rectangle 74"/>
          <p:cNvSpPr/>
          <p:nvPr/>
        </p:nvSpPr>
        <p:spPr>
          <a:xfrm>
            <a:off x="3761117" y="1219201"/>
            <a:ext cx="5109925" cy="4571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smtClean="0"/>
          </a:p>
          <a:p>
            <a:pPr algn="ctr"/>
            <a:endParaRPr lang="en-US" dirty="0"/>
          </a:p>
          <a:p>
            <a:pPr algn="ctr"/>
            <a:endParaRPr lang="en-US" dirty="0"/>
          </a:p>
          <a:p>
            <a:pPr algn="ctr"/>
            <a:endParaRPr lang="en-US" dirty="0"/>
          </a:p>
          <a:p>
            <a:pPr algn="ctr"/>
            <a:endParaRPr lang="en-US" dirty="0"/>
          </a:p>
          <a:p>
            <a:pPr algn="ctr"/>
            <a:endParaRPr lang="en-US" dirty="0" smtClean="0"/>
          </a:p>
          <a:p>
            <a:pPr marL="285750" indent="-285750" algn="ctr">
              <a:buFont typeface="Arial" panose="020B0604020202020204" pitchFamily="34" charset="0"/>
              <a:buChar char="•"/>
            </a:pPr>
            <a:r>
              <a:rPr lang="en-US" dirty="0" smtClean="0"/>
              <a:t>Each 3D printer manufacturing develops their own editing tool</a:t>
            </a:r>
          </a:p>
          <a:p>
            <a:pPr algn="ctr"/>
            <a:endParaRPr lang="en-US" dirty="0" smtClean="0"/>
          </a:p>
          <a:p>
            <a:pPr marL="285750" indent="-285750" algn="ctr">
              <a:buFont typeface="Arial" panose="020B0604020202020204" pitchFamily="34" charset="0"/>
              <a:buChar char="•"/>
            </a:pPr>
            <a:r>
              <a:rPr lang="en-US" dirty="0" smtClean="0"/>
              <a:t>No industry standard format</a:t>
            </a:r>
          </a:p>
          <a:p>
            <a:pPr algn="ctr"/>
            <a:endParaRPr lang="en-US" dirty="0" smtClean="0"/>
          </a:p>
          <a:p>
            <a:pPr marL="285750" indent="-285750" algn="ctr">
              <a:buFont typeface="Arial" panose="020B0604020202020204" pitchFamily="34" charset="0"/>
              <a:buChar char="•"/>
            </a:pPr>
            <a:r>
              <a:rPr lang="en-US" dirty="0" smtClean="0"/>
              <a:t>No k</a:t>
            </a:r>
            <a:r>
              <a:rPr lang="en-US" dirty="0" smtClean="0"/>
              <a:t>nowledge base / lesson learned – Design for Manufacturing</a:t>
            </a:r>
            <a:endParaRPr lang="en-US" dirty="0"/>
          </a:p>
          <a:p>
            <a:pPr algn="ctr"/>
            <a:endParaRPr lang="en-US" dirty="0" smtClean="0"/>
          </a:p>
          <a:p>
            <a:pPr marL="285750" indent="-285750" algn="ctr">
              <a:buFont typeface="Arial" panose="020B0604020202020204" pitchFamily="34" charset="0"/>
              <a:buChar char="•"/>
            </a:pPr>
            <a:endParaRPr lang="en-US" dirty="0"/>
          </a:p>
          <a:p>
            <a:pPr marL="285750" indent="-285750" algn="ctr">
              <a:buFont typeface="Arial" panose="020B0604020202020204" pitchFamily="34" charset="0"/>
              <a:buChar char="•"/>
            </a:pPr>
            <a:endParaRPr lang="en-US" dirty="0" smtClean="0"/>
          </a:p>
          <a:p>
            <a:pPr marL="285750" indent="-285750" algn="ctr">
              <a:buFont typeface="Arial" panose="020B0604020202020204" pitchFamily="34" charset="0"/>
              <a:buChar char="•"/>
            </a:pPr>
            <a:endParaRPr lang="en-US" dirty="0"/>
          </a:p>
          <a:p>
            <a:pPr marL="285750" indent="-285750" algn="ctr">
              <a:buFont typeface="Arial" panose="020B0604020202020204" pitchFamily="34" charset="0"/>
              <a:buChar char="•"/>
            </a:pPr>
            <a:endParaRPr lang="en-US" dirty="0" smtClean="0"/>
          </a:p>
          <a:p>
            <a:pPr algn="ctr"/>
            <a:endParaRPr lang="en-US" dirty="0"/>
          </a:p>
          <a:p>
            <a:pPr algn="ctr"/>
            <a:endParaRPr lang="en-US" dirty="0"/>
          </a:p>
        </p:txBody>
      </p:sp>
    </p:spTree>
    <p:extLst>
      <p:ext uri="{BB962C8B-B14F-4D97-AF65-F5344CB8AC3E}">
        <p14:creationId xmlns:p14="http://schemas.microsoft.com/office/powerpoint/2010/main" val="230650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500" fill="hold"/>
                                        <p:tgtEl>
                                          <p:spTgt spid="75"/>
                                        </p:tgtEl>
                                        <p:attrNameLst>
                                          <p:attrName>ppt_x</p:attrName>
                                        </p:attrNameLst>
                                      </p:cBhvr>
                                      <p:tavLst>
                                        <p:tav tm="0">
                                          <p:val>
                                            <p:strVal val="#ppt_x"/>
                                          </p:val>
                                        </p:tav>
                                        <p:tav tm="100000">
                                          <p:val>
                                            <p:strVal val="#ppt_x"/>
                                          </p:val>
                                        </p:tav>
                                      </p:tavLst>
                                    </p:anim>
                                    <p:anim calcmode="lin" valueType="num">
                                      <p:cBhvr additive="base">
                                        <p:cTn id="8"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304800"/>
            <a:ext cx="9144000" cy="4572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dirty="0">
                <a:solidFill>
                  <a:schemeClr val="tx1"/>
                </a:solidFill>
                <a:effectLst>
                  <a:outerShdw blurRad="38100" dist="38100" dir="2700000" algn="tl">
                    <a:srgbClr val="000000">
                      <a:alpha val="43137"/>
                    </a:srgbClr>
                  </a:outerShdw>
                </a:effectLst>
                <a:latin typeface="Tempus Sans ITC" panose="04020404030D07020202" pitchFamily="82" charset="0"/>
              </a:rPr>
              <a:t>3D </a:t>
            </a:r>
            <a:r>
              <a:rPr lang="en-US" dirty="0" smtClean="0">
                <a:solidFill>
                  <a:schemeClr val="tx1"/>
                </a:solidFill>
                <a:effectLst>
                  <a:outerShdw blurRad="38100" dist="38100" dir="2700000" algn="tl">
                    <a:srgbClr val="000000">
                      <a:alpha val="43137"/>
                    </a:srgbClr>
                  </a:outerShdw>
                </a:effectLst>
                <a:latin typeface="Tempus Sans ITC" panose="04020404030D07020202" pitchFamily="82" charset="0"/>
              </a:rPr>
              <a:t>PRINTING</a:t>
            </a:r>
            <a:endParaRPr lang="en-US" dirty="0">
              <a:solidFill>
                <a:schemeClr val="tx1"/>
              </a:solidFill>
              <a:effectLst>
                <a:outerShdw blurRad="38100" dist="38100" dir="2700000" algn="tl">
                  <a:srgbClr val="000000">
                    <a:alpha val="43137"/>
                  </a:srgbClr>
                </a:outerShdw>
              </a:effectLst>
              <a:latin typeface="Tempus Sans ITC" panose="04020404030D07020202" pitchFamily="82" charset="0"/>
            </a:endParaRPr>
          </a:p>
        </p:txBody>
      </p:sp>
      <p:grpSp>
        <p:nvGrpSpPr>
          <p:cNvPr id="41" name="Group 40"/>
          <p:cNvGrpSpPr/>
          <p:nvPr/>
        </p:nvGrpSpPr>
        <p:grpSpPr>
          <a:xfrm>
            <a:off x="3197952" y="1143000"/>
            <a:ext cx="2745648" cy="4648200"/>
            <a:chOff x="513083" y="1143000"/>
            <a:chExt cx="2745648" cy="464820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083" y="2515430"/>
              <a:ext cx="947362" cy="1276793"/>
            </a:xfrm>
            <a:prstGeom prst="rect">
              <a:avLst/>
            </a:prstGeom>
          </p:spPr>
        </p:pic>
        <p:sp>
          <p:nvSpPr>
            <p:cNvPr id="4" name="TextBox 3"/>
            <p:cNvSpPr txBox="1"/>
            <p:nvPr/>
          </p:nvSpPr>
          <p:spPr>
            <a:xfrm>
              <a:off x="1600200" y="3015327"/>
              <a:ext cx="1545616" cy="276999"/>
            </a:xfrm>
            <a:prstGeom prst="rect">
              <a:avLst/>
            </a:prstGeom>
            <a:noFill/>
          </p:spPr>
          <p:txBody>
            <a:bodyPr wrap="none" rtlCol="0">
              <a:spAutoFit/>
            </a:bodyPr>
            <a:lstStyle>
              <a:defPPr>
                <a:defRPr lang="en-US"/>
              </a:defPPr>
              <a:lvl1pPr>
                <a:defRPr sz="1200">
                  <a:solidFill>
                    <a:schemeClr val="bg1"/>
                  </a:solidFill>
                  <a:latin typeface="Corbel" panose="020B0503020204020204" pitchFamily="34" charset="0"/>
                </a:defRPr>
              </a:lvl1pPr>
            </a:lstStyle>
            <a:p>
              <a:r>
                <a:rPr lang="en-US" dirty="0">
                  <a:solidFill>
                    <a:schemeClr val="tx1"/>
                  </a:solidFill>
                </a:rPr>
                <a:t>Original </a:t>
              </a:r>
              <a:r>
                <a:rPr lang="en-US" dirty="0" err="1">
                  <a:solidFill>
                    <a:schemeClr val="tx1"/>
                  </a:solidFill>
                </a:rPr>
                <a:t>Prusa</a:t>
              </a:r>
              <a:r>
                <a:rPr lang="en-US" dirty="0">
                  <a:solidFill>
                    <a:schemeClr val="tx1"/>
                  </a:solidFill>
                </a:rPr>
                <a:t> i3 MK2</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083" y="1143000"/>
              <a:ext cx="947362" cy="1219200"/>
            </a:xfrm>
            <a:prstGeom prst="rect">
              <a:avLst/>
            </a:prstGeom>
          </p:spPr>
        </p:pic>
        <p:sp>
          <p:nvSpPr>
            <p:cNvPr id="16" name="TextBox 15"/>
            <p:cNvSpPr txBox="1"/>
            <p:nvPr/>
          </p:nvSpPr>
          <p:spPr>
            <a:xfrm>
              <a:off x="1600200" y="1614101"/>
              <a:ext cx="1658531" cy="276999"/>
            </a:xfrm>
            <a:prstGeom prst="rect">
              <a:avLst/>
            </a:prstGeom>
            <a:noFill/>
          </p:spPr>
          <p:txBody>
            <a:bodyPr wrap="none" rtlCol="0">
              <a:spAutoFit/>
            </a:bodyPr>
            <a:lstStyle>
              <a:defPPr>
                <a:defRPr lang="en-US"/>
              </a:defPPr>
              <a:lvl1pPr>
                <a:defRPr sz="1200">
                  <a:solidFill>
                    <a:schemeClr val="bg1"/>
                  </a:solidFill>
                  <a:latin typeface="Corbel" panose="020B0503020204020204" pitchFamily="34" charset="0"/>
                </a:defRPr>
              </a:lvl1pPr>
            </a:lstStyle>
            <a:p>
              <a:r>
                <a:rPr lang="en-US" dirty="0" err="1">
                  <a:solidFill>
                    <a:schemeClr val="tx1"/>
                  </a:solidFill>
                </a:rPr>
                <a:t>Ultimaker</a:t>
              </a:r>
              <a:r>
                <a:rPr lang="en-US" dirty="0">
                  <a:solidFill>
                    <a:schemeClr val="tx1"/>
                  </a:solidFill>
                </a:rPr>
                <a:t> </a:t>
              </a:r>
              <a:r>
                <a:rPr lang="en-US" dirty="0" err="1">
                  <a:solidFill>
                    <a:schemeClr val="tx1"/>
                  </a:solidFill>
                </a:rPr>
                <a:t>Ultimaker</a:t>
              </a:r>
              <a:r>
                <a:rPr lang="en-US" dirty="0">
                  <a:solidFill>
                    <a:schemeClr val="tx1"/>
                  </a:solidFill>
                </a:rPr>
                <a:t> 2+</a:t>
              </a:r>
            </a:p>
          </p:txBody>
        </p:sp>
        <p:sp>
          <p:nvSpPr>
            <p:cNvPr id="20" name="TextBox 19"/>
            <p:cNvSpPr txBox="1"/>
            <p:nvPr/>
          </p:nvSpPr>
          <p:spPr>
            <a:xfrm>
              <a:off x="1600200" y="4266475"/>
              <a:ext cx="1117614" cy="276999"/>
            </a:xfrm>
            <a:prstGeom prst="rect">
              <a:avLst/>
            </a:prstGeom>
            <a:noFill/>
          </p:spPr>
          <p:txBody>
            <a:bodyPr wrap="none" rtlCol="0">
              <a:spAutoFit/>
            </a:bodyPr>
            <a:lstStyle>
              <a:defPPr>
                <a:defRPr lang="en-US"/>
              </a:defPPr>
              <a:lvl1pPr>
                <a:defRPr sz="1200">
                  <a:solidFill>
                    <a:schemeClr val="bg1"/>
                  </a:solidFill>
                  <a:latin typeface="Corbel" panose="020B0503020204020204" pitchFamily="34" charset="0"/>
                </a:defRPr>
              </a:lvl1pPr>
            </a:lstStyle>
            <a:p>
              <a:r>
                <a:rPr lang="en-US" dirty="0" err="1">
                  <a:solidFill>
                    <a:schemeClr val="tx1"/>
                  </a:solidFill>
                </a:rPr>
                <a:t>CraftBot</a:t>
              </a:r>
              <a:r>
                <a:rPr lang="en-US" dirty="0">
                  <a:solidFill>
                    <a:schemeClr val="tx1"/>
                  </a:solidFill>
                </a:rPr>
                <a:t> PLUS</a:t>
              </a: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083" y="5017726"/>
              <a:ext cx="947361" cy="773474"/>
            </a:xfrm>
            <a:prstGeom prst="rect">
              <a:avLst/>
            </a:prstGeom>
          </p:spPr>
        </p:pic>
        <p:sp>
          <p:nvSpPr>
            <p:cNvPr id="22" name="TextBox 21"/>
            <p:cNvSpPr txBox="1"/>
            <p:nvPr/>
          </p:nvSpPr>
          <p:spPr>
            <a:xfrm>
              <a:off x="1600200" y="5265964"/>
              <a:ext cx="1069973" cy="276999"/>
            </a:xfrm>
            <a:prstGeom prst="rect">
              <a:avLst/>
            </a:prstGeom>
            <a:noFill/>
          </p:spPr>
          <p:txBody>
            <a:bodyPr wrap="none" rtlCol="0">
              <a:spAutoFit/>
            </a:bodyPr>
            <a:lstStyle>
              <a:defPPr>
                <a:defRPr lang="en-US"/>
              </a:defPPr>
              <a:lvl1pPr>
                <a:defRPr>
                  <a:solidFill>
                    <a:schemeClr val="bg1"/>
                  </a:solidFill>
                  <a:latin typeface="Corbel" panose="020B0503020204020204" pitchFamily="34" charset="0"/>
                </a:defRPr>
              </a:lvl1pPr>
            </a:lstStyle>
            <a:p>
              <a:r>
                <a:rPr lang="en-US" sz="1200" dirty="0" err="1">
                  <a:solidFill>
                    <a:schemeClr val="tx1"/>
                  </a:solidFill>
                </a:rPr>
                <a:t>LulzBot</a:t>
              </a:r>
              <a:r>
                <a:rPr lang="en-US" sz="1200" dirty="0">
                  <a:solidFill>
                    <a:schemeClr val="tx1"/>
                  </a:solidFill>
                </a:rPr>
                <a:t> TAZ 6</a:t>
              </a:r>
            </a:p>
          </p:txBody>
        </p:sp>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083" y="3945453"/>
              <a:ext cx="947361" cy="919042"/>
            </a:xfrm>
            <a:prstGeom prst="rect">
              <a:avLst/>
            </a:prstGeom>
          </p:spPr>
        </p:pic>
      </p:grpSp>
      <p:grpSp>
        <p:nvGrpSpPr>
          <p:cNvPr id="42" name="Group 41"/>
          <p:cNvGrpSpPr/>
          <p:nvPr/>
        </p:nvGrpSpPr>
        <p:grpSpPr>
          <a:xfrm>
            <a:off x="6195142" y="1219201"/>
            <a:ext cx="2948858" cy="4648823"/>
            <a:chOff x="4089736" y="1219200"/>
            <a:chExt cx="2948858" cy="4648823"/>
          </a:xfrm>
        </p:grpSpPr>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9736" y="1219200"/>
              <a:ext cx="1068507" cy="1068507"/>
            </a:xfrm>
            <a:prstGeom prst="rect">
              <a:avLst/>
            </a:prstGeom>
          </p:spPr>
        </p:pic>
        <p:sp>
          <p:nvSpPr>
            <p:cNvPr id="24" name="TextBox 23"/>
            <p:cNvSpPr txBox="1"/>
            <p:nvPr/>
          </p:nvSpPr>
          <p:spPr>
            <a:xfrm>
              <a:off x="5410200" y="1614954"/>
              <a:ext cx="875753" cy="276999"/>
            </a:xfrm>
            <a:prstGeom prst="rect">
              <a:avLst/>
            </a:prstGeom>
            <a:noFill/>
          </p:spPr>
          <p:txBody>
            <a:bodyPr wrap="none" rtlCol="0">
              <a:spAutoFit/>
            </a:bodyPr>
            <a:lstStyle>
              <a:defPPr>
                <a:defRPr lang="en-US"/>
              </a:defPPr>
              <a:lvl1pPr>
                <a:defRPr>
                  <a:solidFill>
                    <a:schemeClr val="bg1"/>
                  </a:solidFill>
                  <a:latin typeface="Corbel" panose="020B0503020204020204" pitchFamily="34" charset="0"/>
                </a:defRPr>
              </a:lvl1pPr>
            </a:lstStyle>
            <a:p>
              <a:r>
                <a:rPr lang="en-US" sz="1200" dirty="0">
                  <a:solidFill>
                    <a:schemeClr val="tx1"/>
                  </a:solidFill>
                </a:rPr>
                <a:t>CEL </a:t>
              </a:r>
              <a:r>
                <a:rPr lang="en-US" sz="1200" dirty="0" err="1">
                  <a:solidFill>
                    <a:schemeClr val="tx1"/>
                  </a:solidFill>
                </a:rPr>
                <a:t>Robox</a:t>
              </a:r>
              <a:endParaRPr lang="en-US" sz="1200" dirty="0">
                <a:solidFill>
                  <a:schemeClr val="tx1"/>
                </a:solidFill>
              </a:endParaRPr>
            </a:p>
          </p:txBody>
        </p:sp>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89736" y="2409189"/>
              <a:ext cx="1068507" cy="1416026"/>
            </a:xfrm>
            <a:prstGeom prst="rect">
              <a:avLst/>
            </a:prstGeom>
          </p:spPr>
        </p:pic>
        <p:sp>
          <p:nvSpPr>
            <p:cNvPr id="26" name="TextBox 25"/>
            <p:cNvSpPr txBox="1"/>
            <p:nvPr/>
          </p:nvSpPr>
          <p:spPr>
            <a:xfrm>
              <a:off x="5410200" y="2978703"/>
              <a:ext cx="1047274" cy="276999"/>
            </a:xfrm>
            <a:prstGeom prst="rect">
              <a:avLst/>
            </a:prstGeom>
            <a:noFill/>
          </p:spPr>
          <p:txBody>
            <a:bodyPr wrap="none" rtlCol="0">
              <a:spAutoFit/>
            </a:bodyPr>
            <a:lstStyle>
              <a:defPPr>
                <a:defRPr lang="en-US"/>
              </a:defPPr>
              <a:lvl1pPr>
                <a:defRPr>
                  <a:solidFill>
                    <a:schemeClr val="bg1"/>
                  </a:solidFill>
                  <a:latin typeface="Corbel" panose="020B0503020204020204" pitchFamily="34" charset="0"/>
                </a:defRPr>
              </a:lvl1pPr>
            </a:lstStyle>
            <a:p>
              <a:r>
                <a:rPr lang="en-US" sz="1200" dirty="0" err="1">
                  <a:solidFill>
                    <a:schemeClr val="tx1"/>
                  </a:solidFill>
                </a:rPr>
                <a:t>Zortrax</a:t>
              </a:r>
              <a:r>
                <a:rPr lang="en-US" sz="1200" dirty="0">
                  <a:solidFill>
                    <a:schemeClr val="tx1"/>
                  </a:solidFill>
                </a:rPr>
                <a:t> M200</a:t>
              </a:r>
            </a:p>
          </p:txBody>
        </p:sp>
        <p:pic>
          <p:nvPicPr>
            <p:cNvPr id="34" name="Picture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89736" y="5028363"/>
              <a:ext cx="1058151" cy="839660"/>
            </a:xfrm>
            <a:prstGeom prst="rect">
              <a:avLst/>
            </a:prstGeom>
          </p:spPr>
        </p:pic>
        <p:sp>
          <p:nvSpPr>
            <p:cNvPr id="35" name="TextBox 34"/>
            <p:cNvSpPr txBox="1"/>
            <p:nvPr/>
          </p:nvSpPr>
          <p:spPr>
            <a:xfrm>
              <a:off x="5410200" y="5309694"/>
              <a:ext cx="1355436" cy="276999"/>
            </a:xfrm>
            <a:prstGeom prst="rect">
              <a:avLst/>
            </a:prstGeom>
            <a:noFill/>
          </p:spPr>
          <p:txBody>
            <a:bodyPr wrap="none" rtlCol="0">
              <a:spAutoFit/>
            </a:bodyPr>
            <a:lstStyle>
              <a:defPPr>
                <a:defRPr lang="en-US"/>
              </a:defPPr>
              <a:lvl1pPr>
                <a:defRPr>
                  <a:solidFill>
                    <a:schemeClr val="bg1"/>
                  </a:solidFill>
                  <a:latin typeface="Corbel" panose="020B0503020204020204" pitchFamily="34" charset="0"/>
                </a:defRPr>
              </a:lvl1pPr>
            </a:lstStyle>
            <a:p>
              <a:r>
                <a:rPr lang="en-US" sz="1200" dirty="0">
                  <a:solidFill>
                    <a:schemeClr val="tx1"/>
                  </a:solidFill>
                </a:rPr>
                <a:t>Replicator 5th Gen</a:t>
              </a:r>
            </a:p>
          </p:txBody>
        </p:sp>
        <p:sp>
          <p:nvSpPr>
            <p:cNvPr id="37" name="Rectangle 36"/>
            <p:cNvSpPr/>
            <p:nvPr/>
          </p:nvSpPr>
          <p:spPr>
            <a:xfrm>
              <a:off x="5410200" y="4288290"/>
              <a:ext cx="1628394" cy="276999"/>
            </a:xfrm>
            <a:prstGeom prst="rect">
              <a:avLst/>
            </a:prstGeom>
            <a:noFill/>
          </p:spPr>
          <p:txBody>
            <a:bodyPr wrap="none" rtlCol="0">
              <a:spAutoFit/>
            </a:bodyPr>
            <a:lstStyle/>
            <a:p>
              <a:r>
                <a:rPr lang="en-US" sz="1200" dirty="0" err="1">
                  <a:latin typeface="Corbel" panose="020B0503020204020204" pitchFamily="34" charset="0"/>
                </a:rPr>
                <a:t>Printrbot</a:t>
              </a:r>
              <a:r>
                <a:rPr lang="en-US" sz="1200" dirty="0">
                  <a:latin typeface="Corbel" panose="020B0503020204020204" pitchFamily="34" charset="0"/>
                </a:rPr>
                <a:t> Simple Metal</a:t>
              </a:r>
            </a:p>
          </p:txBody>
        </p:sp>
        <p:pic>
          <p:nvPicPr>
            <p:cNvPr id="39" name="Picture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89736" y="3946697"/>
              <a:ext cx="1058150" cy="960184"/>
            </a:xfrm>
            <a:prstGeom prst="rect">
              <a:avLst/>
            </a:prstGeom>
          </p:spPr>
        </p:pic>
      </p:grpSp>
      <p:sp>
        <p:nvSpPr>
          <p:cNvPr id="5" name="Rounded Rectangle 4"/>
          <p:cNvSpPr/>
          <p:nvPr/>
        </p:nvSpPr>
        <p:spPr>
          <a:xfrm>
            <a:off x="3761117" y="1219201"/>
            <a:ext cx="5109925" cy="4571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smtClean="0"/>
          </a:p>
          <a:p>
            <a:pPr marL="285750" indent="-285750" algn="ctr">
              <a:buFont typeface="Arial" panose="020B0604020202020204" pitchFamily="34" charset="0"/>
              <a:buChar char="•"/>
            </a:pPr>
            <a:endParaRPr lang="en-US" dirty="0"/>
          </a:p>
          <a:p>
            <a:pPr marL="285750" indent="-285750" algn="ctr">
              <a:buFont typeface="Arial" panose="020B0604020202020204" pitchFamily="34" charset="0"/>
              <a:buChar char="•"/>
            </a:pPr>
            <a:endParaRPr lang="en-US" dirty="0" smtClean="0"/>
          </a:p>
          <a:p>
            <a:pPr marL="285750" indent="-285750" algn="ctr">
              <a:buFont typeface="Arial" panose="020B0604020202020204" pitchFamily="34" charset="0"/>
              <a:buChar char="•"/>
            </a:pPr>
            <a:endParaRPr lang="en-US" dirty="0"/>
          </a:p>
          <a:p>
            <a:pPr marL="285750" indent="-285750" algn="ctr">
              <a:buFont typeface="Arial" panose="020B0604020202020204" pitchFamily="34" charset="0"/>
              <a:buChar char="•"/>
            </a:pPr>
            <a:endParaRPr lang="en-US" dirty="0" smtClean="0"/>
          </a:p>
          <a:p>
            <a:pPr marL="285750" indent="-285750" algn="ctr">
              <a:buFont typeface="Arial" panose="020B0604020202020204" pitchFamily="34" charset="0"/>
              <a:buChar char="•"/>
            </a:pPr>
            <a:endParaRPr lang="en-US" dirty="0"/>
          </a:p>
          <a:p>
            <a:pPr marL="285750" indent="-285750" algn="ctr">
              <a:buFont typeface="Arial" panose="020B0604020202020204" pitchFamily="34" charset="0"/>
              <a:buChar char="•"/>
            </a:pPr>
            <a:endParaRPr lang="en-US" dirty="0" smtClean="0"/>
          </a:p>
          <a:p>
            <a:pPr marL="285750" indent="-285750" algn="ctr">
              <a:buFont typeface="Arial" panose="020B0604020202020204" pitchFamily="34" charset="0"/>
              <a:buChar char="•"/>
            </a:pPr>
            <a:r>
              <a:rPr lang="en-US" dirty="0" smtClean="0"/>
              <a:t>There are over 500 3D printer manufacturers in the world</a:t>
            </a:r>
          </a:p>
          <a:p>
            <a:pPr marL="285750" indent="-285750" algn="ctr">
              <a:buFont typeface="Arial" panose="020B0604020202020204" pitchFamily="34" charset="0"/>
              <a:buChar char="•"/>
            </a:pPr>
            <a:endParaRPr lang="en-US" dirty="0"/>
          </a:p>
          <a:p>
            <a:pPr marL="285750" indent="-285750" algn="ctr">
              <a:buFont typeface="Arial" panose="020B0604020202020204" pitchFamily="34" charset="0"/>
              <a:buChar char="•"/>
            </a:pPr>
            <a:r>
              <a:rPr lang="en-US" dirty="0" smtClean="0"/>
              <a:t>Scattered software design tool </a:t>
            </a:r>
          </a:p>
          <a:p>
            <a:pPr algn="ctr"/>
            <a:r>
              <a:rPr lang="en-US" dirty="0" smtClean="0"/>
              <a:t>for 3D printing design </a:t>
            </a:r>
          </a:p>
          <a:p>
            <a:pPr marL="285750" indent="-285750" algn="ctr">
              <a:buFont typeface="Arial" panose="020B0604020202020204" pitchFamily="34" charset="0"/>
              <a:buChar char="•"/>
            </a:pPr>
            <a:endParaRPr lang="en-US" dirty="0"/>
          </a:p>
          <a:p>
            <a:pPr marL="285750" indent="-285750" algn="ctr">
              <a:buFont typeface="Arial" panose="020B0604020202020204" pitchFamily="34" charset="0"/>
              <a:buChar char="•"/>
            </a:pPr>
            <a:r>
              <a:rPr lang="en-US" dirty="0" smtClean="0"/>
              <a:t>3D printer manufactures need to develop and support their own design tool</a:t>
            </a:r>
          </a:p>
          <a:p>
            <a:pPr marL="285750" indent="-285750" algn="ctr">
              <a:buFont typeface="Arial" panose="020B0604020202020204" pitchFamily="34" charset="0"/>
              <a:buChar char="•"/>
            </a:pPr>
            <a:endParaRPr lang="en-US" dirty="0"/>
          </a:p>
          <a:p>
            <a:pPr marL="285750" indent="-285750" algn="ctr">
              <a:buFont typeface="Arial" panose="020B0604020202020204" pitchFamily="34" charset="0"/>
              <a:buChar char="•"/>
            </a:pPr>
            <a:r>
              <a:rPr lang="en-US" dirty="0" smtClean="0"/>
              <a:t> Small 3D printer manufactures pay for manual 3D model editing </a:t>
            </a:r>
          </a:p>
          <a:p>
            <a:pPr marL="285750" indent="-285750" algn="ctr">
              <a:buFont typeface="Arial" panose="020B0604020202020204" pitchFamily="34" charset="0"/>
              <a:buChar char="•"/>
            </a:pPr>
            <a:endParaRPr lang="en-US" dirty="0"/>
          </a:p>
          <a:p>
            <a:pPr algn="ctr"/>
            <a:endParaRPr lang="en-US" dirty="0" smtClean="0"/>
          </a:p>
          <a:p>
            <a:pPr marL="285750" indent="-285750" algn="ctr">
              <a:buFont typeface="Arial" panose="020B0604020202020204" pitchFamily="34" charset="0"/>
              <a:buChar char="•"/>
            </a:pPr>
            <a:endParaRPr lang="en-US" dirty="0"/>
          </a:p>
          <a:p>
            <a:pPr marL="285750" indent="-285750" algn="ctr">
              <a:buFont typeface="Arial" panose="020B0604020202020204" pitchFamily="34" charset="0"/>
              <a:buChar char="•"/>
            </a:pPr>
            <a:endParaRPr lang="en-US" dirty="0" smtClean="0"/>
          </a:p>
          <a:p>
            <a:pPr marL="285750" indent="-285750" algn="ctr">
              <a:buFont typeface="Arial" panose="020B0604020202020204" pitchFamily="34" charset="0"/>
              <a:buChar char="•"/>
            </a:pPr>
            <a:endParaRPr lang="en-US" dirty="0"/>
          </a:p>
          <a:p>
            <a:pPr marL="285750" indent="-285750" algn="ctr">
              <a:buFont typeface="Arial" panose="020B0604020202020204" pitchFamily="34" charset="0"/>
              <a:buChar char="•"/>
            </a:pPr>
            <a:endParaRPr lang="en-US" dirty="0" smtClean="0"/>
          </a:p>
          <a:p>
            <a:pPr algn="ctr"/>
            <a:endParaRPr lang="en-US" dirty="0"/>
          </a:p>
          <a:p>
            <a:pPr algn="ctr"/>
            <a:endParaRPr lang="en-US" dirty="0"/>
          </a:p>
        </p:txBody>
      </p:sp>
    </p:spTree>
    <p:extLst>
      <p:ext uri="{BB962C8B-B14F-4D97-AF65-F5344CB8AC3E}">
        <p14:creationId xmlns:p14="http://schemas.microsoft.com/office/powerpoint/2010/main" val="24056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Challenges</a:t>
            </a:r>
            <a:endParaRPr lang="en-US" dirty="0"/>
          </a:p>
        </p:txBody>
      </p:sp>
      <p:sp>
        <p:nvSpPr>
          <p:cNvPr id="3" name="Content Placeholder 2"/>
          <p:cNvSpPr>
            <a:spLocks noGrp="1"/>
          </p:cNvSpPr>
          <p:nvPr>
            <p:ph idx="1"/>
          </p:nvPr>
        </p:nvSpPr>
        <p:spPr>
          <a:xfrm>
            <a:off x="838200" y="1509622"/>
            <a:ext cx="10515600" cy="4684593"/>
          </a:xfrm>
        </p:spPr>
        <p:txBody>
          <a:bodyPr>
            <a:normAutofit fontScale="55000" lnSpcReduction="20000"/>
          </a:bodyPr>
          <a:lstStyle/>
          <a:p>
            <a:r>
              <a:rPr lang="en-US" dirty="0" smtClean="0"/>
              <a:t>3D printer can’t be accepted by daily household</a:t>
            </a:r>
          </a:p>
          <a:p>
            <a:pPr lvl="1"/>
            <a:r>
              <a:rPr lang="en-US" dirty="0" smtClean="0"/>
              <a:t>Public acceptable modeling tools not available</a:t>
            </a:r>
          </a:p>
          <a:p>
            <a:pPr lvl="1"/>
            <a:r>
              <a:rPr lang="en-US" dirty="0" smtClean="0"/>
              <a:t>Editing and post-processing tools are very focused in certain areas, no integrated solution</a:t>
            </a:r>
          </a:p>
          <a:p>
            <a:pPr lvl="1"/>
            <a:r>
              <a:rPr lang="en-US" dirty="0"/>
              <a:t>3D model </a:t>
            </a:r>
            <a:r>
              <a:rPr lang="en-US" dirty="0" smtClean="0"/>
              <a:t>search ability </a:t>
            </a:r>
            <a:endParaRPr lang="en-US" dirty="0"/>
          </a:p>
          <a:p>
            <a:r>
              <a:rPr lang="en-US" dirty="0" smtClean="0"/>
              <a:t>High Cost</a:t>
            </a:r>
          </a:p>
          <a:p>
            <a:pPr marL="685800" lvl="2">
              <a:spcBef>
                <a:spcPts val="1000"/>
              </a:spcBef>
            </a:pPr>
            <a:r>
              <a:rPr lang="en-US" dirty="0"/>
              <a:t>Traditional CAD system costs $10,000 - $30,000 per user + 20% - 30% annual maintenance </a:t>
            </a:r>
            <a:r>
              <a:rPr lang="en-US" dirty="0" smtClean="0"/>
              <a:t>fee</a:t>
            </a:r>
            <a:endParaRPr lang="en-US" dirty="0"/>
          </a:p>
          <a:p>
            <a:r>
              <a:rPr lang="en-US" dirty="0" smtClean="0"/>
              <a:t>Usability of design tools</a:t>
            </a:r>
          </a:p>
          <a:p>
            <a:pPr lvl="1"/>
            <a:r>
              <a:rPr lang="en-US" dirty="0" smtClean="0"/>
              <a:t>Deep learning curve</a:t>
            </a:r>
          </a:p>
          <a:p>
            <a:pPr lvl="2"/>
            <a:r>
              <a:rPr lang="en-US" dirty="0"/>
              <a:t>Transition training from one CAD system to another takes 4-8 weeks, costs $20,000 - $500,000 based on number of users</a:t>
            </a:r>
          </a:p>
          <a:p>
            <a:pPr lvl="2"/>
            <a:r>
              <a:rPr lang="en-US" dirty="0"/>
              <a:t>eLearning online account costs ~$1,000 annually </a:t>
            </a:r>
            <a:endParaRPr lang="en-US" dirty="0" smtClean="0"/>
          </a:p>
          <a:p>
            <a:pPr lvl="1"/>
            <a:r>
              <a:rPr lang="en-US" dirty="0" smtClean="0"/>
              <a:t>Mostly non cloud based</a:t>
            </a:r>
          </a:p>
          <a:p>
            <a:pPr lvl="1"/>
            <a:r>
              <a:rPr lang="en-US" dirty="0" smtClean="0"/>
              <a:t>Based on 20 </a:t>
            </a:r>
            <a:r>
              <a:rPr lang="en-US" dirty="0" err="1" smtClean="0"/>
              <a:t>yrs</a:t>
            </a:r>
            <a:r>
              <a:rPr lang="en-US" dirty="0" smtClean="0"/>
              <a:t> + technology </a:t>
            </a:r>
            <a:endParaRPr lang="en-US" dirty="0"/>
          </a:p>
          <a:p>
            <a:r>
              <a:rPr lang="en-US" dirty="0" smtClean="0"/>
              <a:t>Accessibility </a:t>
            </a:r>
          </a:p>
          <a:p>
            <a:pPr lvl="1"/>
            <a:r>
              <a:rPr lang="en-US" dirty="0" smtClean="0"/>
              <a:t>Access any where from any device</a:t>
            </a:r>
          </a:p>
          <a:p>
            <a:pPr lvl="1"/>
            <a:r>
              <a:rPr lang="en-US" dirty="0" smtClean="0"/>
              <a:t>Around the globe team design need</a:t>
            </a:r>
          </a:p>
          <a:p>
            <a:pPr lvl="1"/>
            <a:r>
              <a:rPr lang="en-US" dirty="0" smtClean="0"/>
              <a:t>Light foot print (browser only)</a:t>
            </a:r>
          </a:p>
          <a:p>
            <a:r>
              <a:rPr lang="en-US" dirty="0" smtClean="0"/>
              <a:t>Flexible Pricing</a:t>
            </a:r>
          </a:p>
          <a:p>
            <a:r>
              <a:rPr lang="en-US" dirty="0" smtClean="0"/>
              <a:t>3D Data intelligence (Data AI)</a:t>
            </a:r>
          </a:p>
          <a:p>
            <a:pPr lvl="1"/>
            <a:r>
              <a:rPr lang="en-US" dirty="0"/>
              <a:t>3D model recognition </a:t>
            </a:r>
            <a:r>
              <a:rPr lang="en-US" dirty="0" smtClean="0"/>
              <a:t>– model searching</a:t>
            </a:r>
            <a:endParaRPr lang="en-US" dirty="0" smtClean="0"/>
          </a:p>
          <a:p>
            <a:pPr lvl="1"/>
            <a:r>
              <a:rPr lang="en-US" dirty="0" smtClean="0"/>
              <a:t>3D processing template/module – knowledge reuse </a:t>
            </a:r>
          </a:p>
          <a:p>
            <a:pPr lvl="1"/>
            <a:endParaRPr lang="en-US" dirty="0" smtClean="0"/>
          </a:p>
          <a:p>
            <a:pPr marL="457200" lvl="1" indent="0">
              <a:buNone/>
            </a:pPr>
            <a:endParaRPr lang="en-US" dirty="0" smtClean="0"/>
          </a:p>
          <a:p>
            <a:pPr lvl="1"/>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4817309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printing process</a:t>
            </a:r>
            <a:endParaRPr lang="en-US" dirty="0"/>
          </a:p>
        </p:txBody>
      </p:sp>
      <p:sp>
        <p:nvSpPr>
          <p:cNvPr id="5" name="Oval 4"/>
          <p:cNvSpPr/>
          <p:nvPr/>
        </p:nvSpPr>
        <p:spPr>
          <a:xfrm>
            <a:off x="5055411" y="1515122"/>
            <a:ext cx="3068053" cy="187692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CAD Design tool to modify 3D design file (STL File) </a:t>
            </a:r>
            <a:endParaRPr lang="en-US" dirty="0"/>
          </a:p>
        </p:txBody>
      </p:sp>
      <p:sp>
        <p:nvSpPr>
          <p:cNvPr id="6" name="Oval 5"/>
          <p:cNvSpPr/>
          <p:nvPr/>
        </p:nvSpPr>
        <p:spPr>
          <a:xfrm>
            <a:off x="5077441" y="4319224"/>
            <a:ext cx="3186365" cy="18661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Slicer to generate G code for 3D printer</a:t>
            </a:r>
          </a:p>
        </p:txBody>
      </p:sp>
      <p:sp>
        <p:nvSpPr>
          <p:cNvPr id="9" name="Down Arrow 8"/>
          <p:cNvSpPr/>
          <p:nvPr/>
        </p:nvSpPr>
        <p:spPr>
          <a:xfrm rot="16200000">
            <a:off x="4085577" y="1936787"/>
            <a:ext cx="628650" cy="10335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rot="5400000">
            <a:off x="4197347" y="4580944"/>
            <a:ext cx="628650" cy="10517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078" y="3950662"/>
            <a:ext cx="3171825" cy="2333625"/>
          </a:xfrm>
          <a:prstGeom prst="rect">
            <a:avLst/>
          </a:prstGeom>
        </p:spPr>
      </p:pic>
      <p:sp>
        <p:nvSpPr>
          <p:cNvPr id="3" name="Rectangle 2"/>
          <p:cNvSpPr/>
          <p:nvPr/>
        </p:nvSpPr>
        <p:spPr>
          <a:xfrm>
            <a:off x="1649440" y="3435689"/>
            <a:ext cx="1224951" cy="448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Scanning</a:t>
            </a:r>
            <a:endParaRPr lang="en-US" dirty="0"/>
          </a:p>
        </p:txBody>
      </p:sp>
      <p:sp>
        <p:nvSpPr>
          <p:cNvPr id="14" name="Rectangle 13"/>
          <p:cNvSpPr/>
          <p:nvPr/>
        </p:nvSpPr>
        <p:spPr>
          <a:xfrm>
            <a:off x="5300186" y="6246191"/>
            <a:ext cx="2740874" cy="448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Pre-processing for Printing</a:t>
            </a:r>
            <a:endParaRPr lang="en-US" dirty="0"/>
          </a:p>
        </p:txBody>
      </p:sp>
      <p:sp>
        <p:nvSpPr>
          <p:cNvPr id="15" name="Rectangle 14"/>
          <p:cNvSpPr/>
          <p:nvPr/>
        </p:nvSpPr>
        <p:spPr>
          <a:xfrm>
            <a:off x="1649441" y="6185388"/>
            <a:ext cx="1224951" cy="448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Printing</a:t>
            </a:r>
            <a:endParaRPr lang="en-US" dirty="0"/>
          </a:p>
        </p:txBody>
      </p:sp>
      <p:sp>
        <p:nvSpPr>
          <p:cNvPr id="18" name="Oval 17"/>
          <p:cNvSpPr/>
          <p:nvPr/>
        </p:nvSpPr>
        <p:spPr>
          <a:xfrm>
            <a:off x="727891" y="1529210"/>
            <a:ext cx="3068053" cy="18769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CAD data creation/import</a:t>
            </a:r>
            <a:endParaRPr lang="en-US" dirty="0"/>
          </a:p>
        </p:txBody>
      </p:sp>
      <p:sp>
        <p:nvSpPr>
          <p:cNvPr id="31" name="Down Arrow 30"/>
          <p:cNvSpPr/>
          <p:nvPr/>
        </p:nvSpPr>
        <p:spPr>
          <a:xfrm>
            <a:off x="6096000" y="3421623"/>
            <a:ext cx="994913" cy="831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5298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4000" y="304800"/>
            <a:ext cx="9144000" cy="4572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dirty="0">
                <a:solidFill>
                  <a:schemeClr val="tx1"/>
                </a:solidFill>
                <a:effectLst>
                  <a:outerShdw blurRad="38100" dist="38100" dir="2700000" algn="tl">
                    <a:srgbClr val="000000">
                      <a:alpha val="43137"/>
                    </a:srgbClr>
                  </a:outerShdw>
                </a:effectLst>
                <a:latin typeface="Tempus Sans ITC" panose="04020404030D07020202" pitchFamily="82" charset="0"/>
              </a:rPr>
              <a:t>WHY WE NEED 3D SCANNING AND 3D PRINTING</a:t>
            </a:r>
          </a:p>
        </p:txBody>
      </p:sp>
      <p:sp>
        <p:nvSpPr>
          <p:cNvPr id="7" name="TextBox 6"/>
          <p:cNvSpPr txBox="1"/>
          <p:nvPr/>
        </p:nvSpPr>
        <p:spPr>
          <a:xfrm>
            <a:off x="2514600" y="1295400"/>
            <a:ext cx="3347968" cy="3970318"/>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Corbel" panose="020B0503020204020204" pitchFamily="34" charset="0"/>
              </a:rPr>
              <a:t>3D Measurement</a:t>
            </a:r>
          </a:p>
          <a:p>
            <a:pPr marL="285750" indent="-285750">
              <a:buFont typeface="Arial" panose="020B0604020202020204" pitchFamily="34" charset="0"/>
              <a:buChar char="•"/>
            </a:pPr>
            <a:r>
              <a:rPr lang="en-US" dirty="0">
                <a:latin typeface="Corbel" panose="020B0503020204020204" pitchFamily="34" charset="0"/>
              </a:rPr>
              <a:t>Interior Design</a:t>
            </a:r>
          </a:p>
          <a:p>
            <a:pPr marL="285750" indent="-285750">
              <a:buFont typeface="Arial" panose="020B0604020202020204" pitchFamily="34" charset="0"/>
              <a:buChar char="•"/>
            </a:pPr>
            <a:r>
              <a:rPr lang="en-US" dirty="0">
                <a:latin typeface="Corbel" panose="020B0503020204020204" pitchFamily="34" charset="0"/>
              </a:rPr>
              <a:t>Interior Decoration</a:t>
            </a:r>
          </a:p>
          <a:p>
            <a:pPr marL="285750" indent="-285750">
              <a:buFont typeface="Arial" panose="020B0604020202020204" pitchFamily="34" charset="0"/>
              <a:buChar char="•"/>
            </a:pPr>
            <a:r>
              <a:rPr lang="en-US" dirty="0">
                <a:latin typeface="Corbel" panose="020B0503020204020204" pitchFamily="34" charset="0"/>
              </a:rPr>
              <a:t>Customized Products</a:t>
            </a:r>
          </a:p>
          <a:p>
            <a:pPr marL="285750" indent="-285750">
              <a:buFont typeface="Arial" panose="020B0604020202020204" pitchFamily="34" charset="0"/>
              <a:buChar char="•"/>
            </a:pPr>
            <a:r>
              <a:rPr lang="en-US" dirty="0">
                <a:latin typeface="Corbel" panose="020B0503020204020204" pitchFamily="34" charset="0"/>
              </a:rPr>
              <a:t>Old Parts Reproduction</a:t>
            </a:r>
          </a:p>
          <a:p>
            <a:pPr marL="285750" indent="-285750">
              <a:buFont typeface="Arial" panose="020B0604020202020204" pitchFamily="34" charset="0"/>
              <a:buChar char="•"/>
            </a:pPr>
            <a:r>
              <a:rPr lang="en-US" dirty="0">
                <a:latin typeface="Corbel" panose="020B0503020204020204" pitchFamily="34" charset="0"/>
              </a:rPr>
              <a:t>One of a Kind Ornaments</a:t>
            </a:r>
          </a:p>
          <a:p>
            <a:pPr marL="285750" indent="-285750">
              <a:buFont typeface="Arial" panose="020B0604020202020204" pitchFamily="34" charset="0"/>
              <a:buChar char="•"/>
            </a:pPr>
            <a:r>
              <a:rPr lang="en-US" dirty="0">
                <a:latin typeface="Corbel" panose="020B0503020204020204" pitchFamily="34" charset="0"/>
              </a:rPr>
              <a:t>One of a Kind Toys and Games</a:t>
            </a:r>
          </a:p>
          <a:p>
            <a:pPr marL="285750" indent="-285750">
              <a:buFont typeface="Arial" panose="020B0604020202020204" pitchFamily="34" charset="0"/>
              <a:buChar char="•"/>
            </a:pPr>
            <a:r>
              <a:rPr lang="en-US" dirty="0">
                <a:latin typeface="Corbel" panose="020B0503020204020204" pitchFamily="34" charset="0"/>
              </a:rPr>
              <a:t>One of a Kind Medical Devices</a:t>
            </a:r>
          </a:p>
          <a:p>
            <a:pPr marL="285750" indent="-285750">
              <a:buFont typeface="Arial" panose="020B0604020202020204" pitchFamily="34" charset="0"/>
              <a:buChar char="•"/>
            </a:pPr>
            <a:r>
              <a:rPr lang="en-US" dirty="0">
                <a:latin typeface="Corbel" panose="020B0503020204020204" pitchFamily="34" charset="0"/>
              </a:rPr>
              <a:t>Art Pieces</a:t>
            </a:r>
          </a:p>
          <a:p>
            <a:pPr marL="285750" indent="-285750">
              <a:buFont typeface="Arial" panose="020B0604020202020204" pitchFamily="34" charset="0"/>
              <a:buChar char="•"/>
            </a:pPr>
            <a:r>
              <a:rPr lang="en-US" dirty="0">
                <a:latin typeface="Corbel" panose="020B0503020204020204" pitchFamily="34" charset="0"/>
              </a:rPr>
              <a:t>Food Production</a:t>
            </a:r>
          </a:p>
          <a:p>
            <a:pPr marL="285750" indent="-285750">
              <a:buFont typeface="Arial" panose="020B0604020202020204" pitchFamily="34" charset="0"/>
              <a:buChar char="•"/>
            </a:pPr>
            <a:r>
              <a:rPr lang="en-US" dirty="0">
                <a:latin typeface="Corbel" panose="020B0503020204020204" pitchFamily="34" charset="0"/>
              </a:rPr>
              <a:t>Apparel  and  Fashion</a:t>
            </a:r>
          </a:p>
          <a:p>
            <a:pPr marL="285750" indent="-285750">
              <a:buFont typeface="Arial" panose="020B0604020202020204" pitchFamily="34" charset="0"/>
              <a:buChar char="•"/>
            </a:pPr>
            <a:r>
              <a:rPr lang="en-US" dirty="0">
                <a:latin typeface="Corbel" panose="020B0503020204020204" pitchFamily="34" charset="0"/>
              </a:rPr>
              <a:t>Educational Models</a:t>
            </a:r>
          </a:p>
          <a:p>
            <a:pPr marL="285750" indent="-285750">
              <a:buFont typeface="Arial" panose="020B0604020202020204" pitchFamily="34" charset="0"/>
              <a:buChar char="•"/>
            </a:pPr>
            <a:r>
              <a:rPr lang="en-US" dirty="0">
                <a:latin typeface="Corbel" panose="020B0503020204020204" pitchFamily="34" charset="0"/>
              </a:rPr>
              <a:t>Rapid Prototyping</a:t>
            </a:r>
          </a:p>
          <a:p>
            <a:pPr marL="285750" indent="-285750">
              <a:buFont typeface="Arial" panose="020B0604020202020204" pitchFamily="34" charset="0"/>
              <a:buChar char="•"/>
            </a:pPr>
            <a:r>
              <a:rPr lang="en-US" dirty="0">
                <a:latin typeface="Corbel" panose="020B0503020204020204" pitchFamily="34" charset="0"/>
              </a:rPr>
              <a:t>…</a:t>
            </a:r>
          </a:p>
        </p:txBody>
      </p:sp>
    </p:spTree>
    <p:extLst>
      <p:ext uri="{BB962C8B-B14F-4D97-AF65-F5344CB8AC3E}">
        <p14:creationId xmlns:p14="http://schemas.microsoft.com/office/powerpoint/2010/main" val="31128902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3D design (CAD) Market </a:t>
            </a:r>
            <a:endParaRPr lang="en-US" dirty="0"/>
          </a:p>
        </p:txBody>
      </p:sp>
      <p:sp>
        <p:nvSpPr>
          <p:cNvPr id="5" name="Content Placeholder 4"/>
          <p:cNvSpPr>
            <a:spLocks noGrp="1"/>
          </p:cNvSpPr>
          <p:nvPr>
            <p:ph idx="1"/>
          </p:nvPr>
        </p:nvSpPr>
        <p:spPr/>
        <p:txBody>
          <a:bodyPr/>
          <a:lstStyle/>
          <a:p>
            <a:r>
              <a:rPr lang="en-US" dirty="0"/>
              <a:t>At the end of 2011, Jon Peddie Research (JPR) released its "2012 CAD Report," which estimated the number of active CAD users worldwide to be 19.3 million</a:t>
            </a:r>
            <a:r>
              <a:rPr lang="en-US" dirty="0" smtClean="0"/>
              <a:t>.</a:t>
            </a:r>
          </a:p>
          <a:p>
            <a:r>
              <a:rPr lang="en-US" dirty="0"/>
              <a:t>Of those 19.3 million global CAD seats, according to JPR, 27% are based in Asia; 34% in North America; and 37% in Europe, the Middle East, and Africa (EMEA). The BRIC countries (Brazil, Russia, India, and China) are growing most quickly</a:t>
            </a:r>
            <a:r>
              <a:rPr lang="en-US" dirty="0" smtClean="0"/>
              <a:t>.</a:t>
            </a:r>
          </a:p>
          <a:p>
            <a:r>
              <a:rPr lang="en-US" dirty="0"/>
              <a:t>Jon Peddie Research estimates the CAD software market to be an $8 billion market with 5.15M annual users. We expect the market to grow to $8.7 billion in 2017 at a CAGR of 4%.</a:t>
            </a:r>
          </a:p>
        </p:txBody>
      </p:sp>
    </p:spTree>
    <p:extLst>
      <p:ext uri="{BB962C8B-B14F-4D97-AF65-F5344CB8AC3E}">
        <p14:creationId xmlns:p14="http://schemas.microsoft.com/office/powerpoint/2010/main" val="35640321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p:cNvSpPr/>
          <p:nvPr/>
        </p:nvSpPr>
        <p:spPr>
          <a:xfrm>
            <a:off x="1524000" y="304800"/>
            <a:ext cx="9144000" cy="457200"/>
          </a:xfrm>
          <a:prstGeom prst="rect">
            <a:avLst/>
          </a:prstGeom>
        </p:spPr>
        <p:style>
          <a:lnRef idx="1">
            <a:schemeClr val="accent3"/>
          </a:lnRef>
          <a:fillRef idx="3">
            <a:schemeClr val="accent3"/>
          </a:fillRef>
          <a:effectRef idx="2">
            <a:schemeClr val="accent3"/>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lvl="0" algn="l" fontAlgn="ctr">
              <a:lnSpc>
                <a:spcPct val="120000"/>
              </a:lnSpc>
            </a:pPr>
            <a:r>
              <a:rPr lang="en-US" b="1">
                <a:solidFill>
                  <a:schemeClr val="tx1"/>
                </a:solidFill>
                <a:effectLst>
                  <a:outerShdw blurRad="38100" dist="19050" dir="2700000" algn="tl" rotWithShape="0">
                    <a:schemeClr val="dk1">
                      <a:alpha val="40000"/>
                    </a:schemeClr>
                  </a:outerShdw>
                </a:effectLst>
                <a:latin typeface="+mj-lt"/>
                <a:sym typeface="+mn-ea"/>
              </a:rPr>
              <a:t>WHAT WE DO</a:t>
            </a:r>
          </a:p>
        </p:txBody>
      </p:sp>
      <p:sp>
        <p:nvSpPr>
          <p:cNvPr id="28" name="Rectangle 27"/>
          <p:cNvSpPr/>
          <p:nvPr/>
        </p:nvSpPr>
        <p:spPr>
          <a:xfrm>
            <a:off x="3771900" y="1653541"/>
            <a:ext cx="4850130" cy="3551555"/>
          </a:xfrm>
          <a:prstGeom prst="rect">
            <a:avLst/>
          </a:prstGeom>
          <a:solidFill>
            <a:schemeClr val="tx1">
              <a:lumMod val="75000"/>
              <a:lumOff val="25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00" dirty="0"/>
          </a:p>
        </p:txBody>
      </p:sp>
      <p:sp>
        <p:nvSpPr>
          <p:cNvPr id="16" name="Text Box 15"/>
          <p:cNvSpPr txBox="1"/>
          <p:nvPr/>
        </p:nvSpPr>
        <p:spPr>
          <a:xfrm>
            <a:off x="3956051" y="2172971"/>
            <a:ext cx="4220845" cy="646331"/>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n/>
                <a:solidFill>
                  <a:schemeClr val="tx1"/>
                </a:solidFill>
                <a:effectLst>
                  <a:outerShdw blurRad="38100" dist="19050" dir="2700000" algn="tl" rotWithShape="0">
                    <a:schemeClr val="dk1">
                      <a:alpha val="40000"/>
                    </a:schemeClr>
                  </a:outerShdw>
                </a:effectLst>
                <a:latin typeface="Corbel" panose="020B0503020204020204" pitchFamily="34" charset="0"/>
              </a:rPr>
              <a:t>Cloud-Based  3D Design &amp; Printing Toolbox</a:t>
            </a:r>
          </a:p>
        </p:txBody>
      </p:sp>
      <p:sp>
        <p:nvSpPr>
          <p:cNvPr id="19" name="Text Box 18"/>
          <p:cNvSpPr txBox="1"/>
          <p:nvPr/>
        </p:nvSpPr>
        <p:spPr>
          <a:xfrm>
            <a:off x="4366896" y="3274061"/>
            <a:ext cx="3399155" cy="646331"/>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n/>
                <a:solidFill>
                  <a:schemeClr val="tx1"/>
                </a:solidFill>
                <a:effectLst>
                  <a:outerShdw blurRad="38100" dist="19050" dir="2700000" algn="tl" rotWithShape="0">
                    <a:schemeClr val="dk1">
                      <a:alpha val="40000"/>
                    </a:schemeClr>
                  </a:outerShdw>
                </a:effectLst>
                <a:latin typeface="Corbel" panose="020B0503020204020204" pitchFamily="34" charset="0"/>
              </a:rPr>
              <a:t>Cloud-Based 3D Model Repository</a:t>
            </a:r>
          </a:p>
        </p:txBody>
      </p:sp>
      <p:sp>
        <p:nvSpPr>
          <p:cNvPr id="20" name="Text Box 19"/>
          <p:cNvSpPr txBox="1"/>
          <p:nvPr/>
        </p:nvSpPr>
        <p:spPr>
          <a:xfrm>
            <a:off x="4970145" y="4398645"/>
            <a:ext cx="2192020" cy="36830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n/>
                <a:solidFill>
                  <a:schemeClr val="tx1"/>
                </a:solidFill>
                <a:effectLst>
                  <a:outerShdw blurRad="38100" dist="19050" dir="2700000" algn="tl" rotWithShape="0">
                    <a:schemeClr val="dk1">
                      <a:alpha val="40000"/>
                    </a:schemeClr>
                  </a:outerShdw>
                </a:effectLst>
                <a:latin typeface="Corbel" panose="020B0503020204020204" pitchFamily="34" charset="0"/>
              </a:rPr>
              <a:t>3D Data AI Engine</a:t>
            </a:r>
          </a:p>
        </p:txBody>
      </p:sp>
      <p:cxnSp>
        <p:nvCxnSpPr>
          <p:cNvPr id="24" name="Elbow Connector 23"/>
          <p:cNvCxnSpPr>
            <a:stCxn id="20" idx="3"/>
            <a:endCxn id="16" idx="3"/>
          </p:cNvCxnSpPr>
          <p:nvPr/>
        </p:nvCxnSpPr>
        <p:spPr>
          <a:xfrm flipV="1">
            <a:off x="7162165" y="2496137"/>
            <a:ext cx="1014730" cy="2086659"/>
          </a:xfrm>
          <a:prstGeom prst="bentConnector3">
            <a:avLst>
              <a:gd name="adj1" fmla="val 122528"/>
            </a:avLst>
          </a:prstGeom>
          <a:ln>
            <a:tailEnd type="triangle" w="med" len="med"/>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a:stCxn id="16" idx="2"/>
            <a:endCxn id="19" idx="0"/>
          </p:cNvCxnSpPr>
          <p:nvPr/>
        </p:nvCxnSpPr>
        <p:spPr>
          <a:xfrm>
            <a:off x="6066473" y="2819302"/>
            <a:ext cx="0" cy="454759"/>
          </a:xfrm>
          <a:prstGeom prst="straightConnector1">
            <a:avLst/>
          </a:prstGeom>
          <a:ln>
            <a:tailEnd type="triangle" w="med" len="med"/>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a:stCxn id="19" idx="2"/>
            <a:endCxn id="20" idx="0"/>
          </p:cNvCxnSpPr>
          <p:nvPr/>
        </p:nvCxnSpPr>
        <p:spPr>
          <a:xfrm flipH="1">
            <a:off x="6066155" y="3920391"/>
            <a:ext cx="318" cy="478254"/>
          </a:xfrm>
          <a:prstGeom prst="straightConnector1">
            <a:avLst/>
          </a:prstGeom>
          <a:ln>
            <a:tailEnd type="triangle" w="med" len="med"/>
          </a:ln>
        </p:spPr>
        <p:style>
          <a:lnRef idx="3">
            <a:schemeClr val="accent1"/>
          </a:lnRef>
          <a:fillRef idx="0">
            <a:schemeClr val="accent1"/>
          </a:fillRef>
          <a:effectRef idx="2">
            <a:schemeClr val="accent1"/>
          </a:effectRef>
          <a:fontRef idx="minor">
            <a:schemeClr val="tx1"/>
          </a:fontRef>
        </p:style>
      </p:cxnSp>
      <p:grpSp>
        <p:nvGrpSpPr>
          <p:cNvPr id="74" name="Group 73"/>
          <p:cNvGrpSpPr/>
          <p:nvPr/>
        </p:nvGrpSpPr>
        <p:grpSpPr>
          <a:xfrm>
            <a:off x="2082165" y="1653540"/>
            <a:ext cx="1612900" cy="3550920"/>
            <a:chOff x="1359" y="2604"/>
            <a:chExt cx="2540" cy="5592"/>
          </a:xfrm>
        </p:grpSpPr>
        <p:pic>
          <p:nvPicPr>
            <p:cNvPr id="42" name="Picture 41" descr="fullEG"/>
            <p:cNvPicPr>
              <a:picLocks noChangeAspect="1"/>
            </p:cNvPicPr>
            <p:nvPr/>
          </p:nvPicPr>
          <p:blipFill>
            <a:blip r:embed="rId2"/>
            <a:stretch>
              <a:fillRect/>
            </a:stretch>
          </p:blipFill>
          <p:spPr>
            <a:xfrm>
              <a:off x="1359" y="6848"/>
              <a:ext cx="2541" cy="1349"/>
            </a:xfrm>
            <a:prstGeom prst="rect">
              <a:avLst/>
            </a:prstGeom>
          </p:spPr>
        </p:pic>
        <p:pic>
          <p:nvPicPr>
            <p:cNvPr id="32" name="Picture 31" descr="Capture1"/>
            <p:cNvPicPr/>
            <p:nvPr/>
          </p:nvPicPr>
          <p:blipFill>
            <a:blip r:embed="rId3"/>
            <a:stretch>
              <a:fillRect/>
            </a:stretch>
          </p:blipFill>
          <p:spPr>
            <a:xfrm>
              <a:off x="1359" y="2604"/>
              <a:ext cx="2541" cy="1349"/>
            </a:xfrm>
            <a:prstGeom prst="rect">
              <a:avLst/>
            </a:prstGeom>
          </p:spPr>
        </p:pic>
        <p:pic>
          <p:nvPicPr>
            <p:cNvPr id="33" name="Picture 32" descr="all3dmodel"/>
            <p:cNvPicPr/>
            <p:nvPr/>
          </p:nvPicPr>
          <p:blipFill>
            <a:blip r:embed="rId4"/>
            <a:stretch>
              <a:fillRect/>
            </a:stretch>
          </p:blipFill>
          <p:spPr>
            <a:xfrm>
              <a:off x="1359" y="4772"/>
              <a:ext cx="2541" cy="1349"/>
            </a:xfrm>
            <a:prstGeom prst="rect">
              <a:avLst/>
            </a:prstGeom>
          </p:spPr>
        </p:pic>
      </p:grpSp>
      <p:grpSp>
        <p:nvGrpSpPr>
          <p:cNvPr id="73" name="Group 72"/>
          <p:cNvGrpSpPr/>
          <p:nvPr/>
        </p:nvGrpSpPr>
        <p:grpSpPr>
          <a:xfrm>
            <a:off x="8689023" y="3795678"/>
            <a:ext cx="1517015" cy="1628775"/>
            <a:chOff x="12017" y="5634"/>
            <a:chExt cx="2389" cy="2565"/>
          </a:xfrm>
        </p:grpSpPr>
        <p:sp>
          <p:nvSpPr>
            <p:cNvPr id="66" name="Text Box 65"/>
            <p:cNvSpPr txBox="1"/>
            <p:nvPr/>
          </p:nvSpPr>
          <p:spPr>
            <a:xfrm rot="5400000">
              <a:off x="12897" y="4754"/>
              <a:ext cx="630" cy="2389"/>
            </a:xfrm>
            <a:prstGeom prst="rect">
              <a:avLst/>
            </a:prstGeom>
          </p:spPr>
          <p:style>
            <a:lnRef idx="0">
              <a:schemeClr val="accent4"/>
            </a:lnRef>
            <a:fillRef idx="3">
              <a:schemeClr val="accent4"/>
            </a:fillRef>
            <a:effectRef idx="3">
              <a:schemeClr val="accent4"/>
            </a:effectRef>
            <a:fontRef idx="minor">
              <a:schemeClr val="lt1"/>
            </a:fontRef>
          </p:style>
          <p:txBody>
            <a:bodyPr vert="vert270" wrap="square" rtlCol="0">
              <a:spAutoFit/>
            </a:bodyPr>
            <a:lstStyle/>
            <a:p>
              <a:r>
                <a:rPr lang="en-US" sz="1400" dirty="0" smtClean="0">
                  <a:solidFill>
                    <a:schemeClr val="bg1"/>
                  </a:solidFill>
                  <a:effectLst>
                    <a:outerShdw blurRad="38100" dist="38100" dir="2700000" algn="tl">
                      <a:srgbClr val="000000">
                        <a:alpha val="43137"/>
                      </a:srgbClr>
                    </a:outerShdw>
                  </a:effectLst>
                  <a:latin typeface="Corbel" panose="020B0503020204020204" pitchFamily="34" charset="0"/>
                </a:rPr>
                <a:t>Personalized </a:t>
              </a:r>
              <a:r>
                <a:rPr lang="en-US" sz="1400" dirty="0" smtClean="0">
                  <a:solidFill>
                    <a:schemeClr val="bg1"/>
                  </a:solidFill>
                  <a:effectLst>
                    <a:outerShdw blurRad="38100" dist="38100" dir="2700000" algn="tl">
                      <a:srgbClr val="000000">
                        <a:alpha val="43137"/>
                      </a:srgbClr>
                    </a:outerShdw>
                  </a:effectLst>
                  <a:latin typeface="Corbel" panose="020B0503020204020204" pitchFamily="34" charset="0"/>
                </a:rPr>
                <a:t>Items</a:t>
              </a:r>
              <a:endParaRPr lang="en-US" sz="1400" dirty="0">
                <a:solidFill>
                  <a:schemeClr val="bg1"/>
                </a:solidFill>
                <a:effectLst>
                  <a:outerShdw blurRad="38100" dist="38100" dir="2700000" algn="tl">
                    <a:srgbClr val="000000">
                      <a:alpha val="43137"/>
                    </a:srgbClr>
                  </a:outerShdw>
                </a:effectLst>
                <a:latin typeface="Corbel" panose="020B0503020204020204" pitchFamily="34" charset="0"/>
              </a:endParaRPr>
            </a:p>
          </p:txBody>
        </p:sp>
        <p:sp>
          <p:nvSpPr>
            <p:cNvPr id="67" name="Text Box 66"/>
            <p:cNvSpPr txBox="1"/>
            <p:nvPr/>
          </p:nvSpPr>
          <p:spPr>
            <a:xfrm rot="5400000">
              <a:off x="12897" y="5399"/>
              <a:ext cx="630" cy="2389"/>
            </a:xfrm>
            <a:prstGeom prst="rect">
              <a:avLst/>
            </a:prstGeom>
          </p:spPr>
          <p:style>
            <a:lnRef idx="0">
              <a:schemeClr val="accent4"/>
            </a:lnRef>
            <a:fillRef idx="3">
              <a:schemeClr val="accent4"/>
            </a:fillRef>
            <a:effectRef idx="3">
              <a:schemeClr val="accent4"/>
            </a:effectRef>
            <a:fontRef idx="minor">
              <a:schemeClr val="lt1"/>
            </a:fontRef>
          </p:style>
          <p:txBody>
            <a:bodyPr vert="vert270" wrap="square" rtlCol="0">
              <a:spAutoFit/>
            </a:bodyPr>
            <a:lstStyle/>
            <a:p>
              <a:r>
                <a:rPr lang="en-US" sz="1400" dirty="0" smtClean="0">
                  <a:solidFill>
                    <a:schemeClr val="bg1"/>
                  </a:solidFill>
                  <a:effectLst>
                    <a:outerShdw blurRad="38100" dist="38100" dir="2700000" algn="tl">
                      <a:srgbClr val="000000">
                        <a:alpha val="43137"/>
                      </a:srgbClr>
                    </a:outerShdw>
                  </a:effectLst>
                  <a:latin typeface="Corbel" panose="020B0503020204020204" pitchFamily="34" charset="0"/>
                </a:rPr>
                <a:t>Tools</a:t>
              </a:r>
              <a:endParaRPr lang="en-US" sz="1400" dirty="0">
                <a:solidFill>
                  <a:schemeClr val="bg1"/>
                </a:solidFill>
                <a:effectLst>
                  <a:outerShdw blurRad="38100" dist="38100" dir="2700000" algn="tl">
                    <a:srgbClr val="000000">
                      <a:alpha val="43137"/>
                    </a:srgbClr>
                  </a:outerShdw>
                </a:effectLst>
                <a:latin typeface="Corbel" panose="020B0503020204020204" pitchFamily="34" charset="0"/>
              </a:endParaRPr>
            </a:p>
          </p:txBody>
        </p:sp>
        <p:sp>
          <p:nvSpPr>
            <p:cNvPr id="68" name="Text Box 67"/>
            <p:cNvSpPr txBox="1"/>
            <p:nvPr/>
          </p:nvSpPr>
          <p:spPr>
            <a:xfrm rot="5400000">
              <a:off x="12897" y="6044"/>
              <a:ext cx="630" cy="2389"/>
            </a:xfrm>
            <a:prstGeom prst="rect">
              <a:avLst/>
            </a:prstGeom>
          </p:spPr>
          <p:style>
            <a:lnRef idx="0">
              <a:schemeClr val="accent4"/>
            </a:lnRef>
            <a:fillRef idx="3">
              <a:schemeClr val="accent4"/>
            </a:fillRef>
            <a:effectRef idx="3">
              <a:schemeClr val="accent4"/>
            </a:effectRef>
            <a:fontRef idx="minor">
              <a:schemeClr val="lt1"/>
            </a:fontRef>
          </p:style>
          <p:txBody>
            <a:bodyPr vert="vert270" wrap="square" rtlCol="0">
              <a:spAutoFit/>
            </a:bodyPr>
            <a:lstStyle/>
            <a:p>
              <a:r>
                <a:rPr lang="en-US" sz="1400" dirty="0" smtClean="0">
                  <a:solidFill>
                    <a:schemeClr val="bg1"/>
                  </a:solidFill>
                  <a:effectLst>
                    <a:outerShdw blurRad="38100" dist="38100" dir="2700000" algn="tl">
                      <a:srgbClr val="000000">
                        <a:alpha val="43137"/>
                      </a:srgbClr>
                    </a:outerShdw>
                  </a:effectLst>
                  <a:latin typeface="Corbel" panose="020B0503020204020204" pitchFamily="34" charset="0"/>
                </a:rPr>
                <a:t>Education</a:t>
              </a:r>
              <a:endParaRPr lang="en-US" sz="1400" dirty="0">
                <a:solidFill>
                  <a:schemeClr val="bg1"/>
                </a:solidFill>
                <a:effectLst>
                  <a:outerShdw blurRad="38100" dist="38100" dir="2700000" algn="tl">
                    <a:srgbClr val="000000">
                      <a:alpha val="43137"/>
                    </a:srgbClr>
                  </a:outerShdw>
                </a:effectLst>
                <a:latin typeface="Corbel" panose="020B0503020204020204" pitchFamily="34" charset="0"/>
              </a:endParaRPr>
            </a:p>
          </p:txBody>
        </p:sp>
        <p:sp>
          <p:nvSpPr>
            <p:cNvPr id="69" name="Text Box 68"/>
            <p:cNvSpPr txBox="1"/>
            <p:nvPr/>
          </p:nvSpPr>
          <p:spPr>
            <a:xfrm rot="5400000">
              <a:off x="12897" y="6689"/>
              <a:ext cx="630" cy="2389"/>
            </a:xfrm>
            <a:prstGeom prst="rect">
              <a:avLst/>
            </a:prstGeom>
          </p:spPr>
          <p:style>
            <a:lnRef idx="0">
              <a:schemeClr val="accent4"/>
            </a:lnRef>
            <a:fillRef idx="3">
              <a:schemeClr val="accent4"/>
            </a:fillRef>
            <a:effectRef idx="3">
              <a:schemeClr val="accent4"/>
            </a:effectRef>
            <a:fontRef idx="minor">
              <a:schemeClr val="lt1"/>
            </a:fontRef>
          </p:style>
          <p:txBody>
            <a:bodyPr vert="vert270" wrap="square" rtlCol="0">
              <a:spAutoFit/>
            </a:bodyPr>
            <a:lstStyle/>
            <a:p>
              <a:r>
                <a:rPr lang="en-US" sz="1400" dirty="0" smtClean="0">
                  <a:solidFill>
                    <a:schemeClr val="bg1"/>
                  </a:solidFill>
                  <a:effectLst>
                    <a:outerShdw blurRad="38100" dist="38100" dir="2700000" algn="tl">
                      <a:srgbClr val="000000">
                        <a:alpha val="43137"/>
                      </a:srgbClr>
                    </a:outerShdw>
                  </a:effectLst>
                  <a:latin typeface="Corbel" panose="020B0503020204020204" pitchFamily="34" charset="0"/>
                </a:rPr>
                <a:t>Toys</a:t>
              </a:r>
              <a:endParaRPr lang="en-US" sz="1400" dirty="0">
                <a:solidFill>
                  <a:schemeClr val="bg1"/>
                </a:solidFill>
                <a:effectLst>
                  <a:outerShdw blurRad="38100" dist="38100" dir="2700000" algn="tl">
                    <a:srgbClr val="000000">
                      <a:alpha val="43137"/>
                    </a:srgbClr>
                  </a:outerShdw>
                </a:effectLst>
                <a:latin typeface="Corbel" panose="020B0503020204020204" pitchFamily="34" charset="0"/>
              </a:endParaRPr>
            </a:p>
          </p:txBody>
        </p:sp>
      </p:grpSp>
      <p:grpSp>
        <p:nvGrpSpPr>
          <p:cNvPr id="72" name="Group 71"/>
          <p:cNvGrpSpPr/>
          <p:nvPr/>
        </p:nvGrpSpPr>
        <p:grpSpPr>
          <a:xfrm>
            <a:off x="8687754" y="1644015"/>
            <a:ext cx="1518285" cy="2164422"/>
            <a:chOff x="12010" y="2601"/>
            <a:chExt cx="2391" cy="3062"/>
          </a:xfrm>
        </p:grpSpPr>
        <p:sp>
          <p:nvSpPr>
            <p:cNvPr id="57" name="Text Box 56"/>
            <p:cNvSpPr txBox="1"/>
            <p:nvPr/>
          </p:nvSpPr>
          <p:spPr>
            <a:xfrm rot="5400000">
              <a:off x="12892" y="1721"/>
              <a:ext cx="630" cy="2389"/>
            </a:xfrm>
            <a:prstGeom prst="rect">
              <a:avLst/>
            </a:prstGeom>
          </p:spPr>
          <p:style>
            <a:lnRef idx="1">
              <a:schemeClr val="accent5"/>
            </a:lnRef>
            <a:fillRef idx="3">
              <a:schemeClr val="accent5"/>
            </a:fillRef>
            <a:effectRef idx="2">
              <a:schemeClr val="accent5"/>
            </a:effectRef>
            <a:fontRef idx="minor">
              <a:schemeClr val="lt1"/>
            </a:fontRef>
          </p:style>
          <p:txBody>
            <a:bodyPr vert="vert270" wrap="square" rtlCol="0">
              <a:spAutoFit/>
              <a:scene3d>
                <a:camera prst="orthographicFront"/>
                <a:lightRig rig="threePt" dir="t"/>
              </a:scene3d>
            </a:bodyPr>
            <a:lstStyle/>
            <a:p>
              <a:r>
                <a:rPr lang="en-US" sz="1400">
                  <a:effectLst>
                    <a:outerShdw blurRad="38100" dist="38100" dir="2700000" algn="tl">
                      <a:srgbClr val="000000">
                        <a:alpha val="43137"/>
                      </a:srgbClr>
                    </a:outerShdw>
                  </a:effectLst>
                  <a:latin typeface="Corbel" panose="020B0503020204020204" pitchFamily="34" charset="0"/>
                </a:rPr>
                <a:t>Cloud Based</a:t>
              </a:r>
            </a:p>
          </p:txBody>
        </p:sp>
        <p:sp>
          <p:nvSpPr>
            <p:cNvPr id="61" name="Text Box 60"/>
            <p:cNvSpPr txBox="1"/>
            <p:nvPr/>
          </p:nvSpPr>
          <p:spPr>
            <a:xfrm rot="5400000">
              <a:off x="12892" y="2364"/>
              <a:ext cx="630" cy="2389"/>
            </a:xfrm>
            <a:prstGeom prst="rect">
              <a:avLst/>
            </a:prstGeom>
          </p:spPr>
          <p:style>
            <a:lnRef idx="1">
              <a:schemeClr val="accent5"/>
            </a:lnRef>
            <a:fillRef idx="3">
              <a:schemeClr val="accent5"/>
            </a:fillRef>
            <a:effectRef idx="2">
              <a:schemeClr val="accent5"/>
            </a:effectRef>
            <a:fontRef idx="minor">
              <a:schemeClr val="lt1"/>
            </a:fontRef>
          </p:style>
          <p:txBody>
            <a:bodyPr vert="vert270" wrap="square" rtlCol="0">
              <a:spAutoFit/>
              <a:scene3d>
                <a:camera prst="orthographicFront"/>
                <a:lightRig rig="threePt" dir="t"/>
              </a:scene3d>
            </a:bodyPr>
            <a:lstStyle/>
            <a:p>
              <a:r>
                <a:rPr lang="en-US" sz="1400" dirty="0" smtClean="0">
                  <a:effectLst>
                    <a:outerShdw blurRad="38100" dist="38100" dir="2700000" algn="tl">
                      <a:srgbClr val="000000">
                        <a:alpha val="43137"/>
                      </a:srgbClr>
                    </a:outerShdw>
                  </a:effectLst>
                  <a:latin typeface="Corbel" panose="020B0503020204020204" pitchFamily="34" charset="0"/>
                </a:rPr>
                <a:t>Easy to Use</a:t>
              </a:r>
              <a:r>
                <a:rPr lang="en-US" sz="1400" dirty="0" smtClean="0">
                  <a:effectLst>
                    <a:outerShdw blurRad="38100" dist="38100" dir="2700000" algn="tl">
                      <a:srgbClr val="000000">
                        <a:alpha val="43137"/>
                      </a:srgbClr>
                    </a:outerShdw>
                  </a:effectLst>
                  <a:latin typeface="Corbel" panose="020B0503020204020204" pitchFamily="34" charset="0"/>
                </a:rPr>
                <a:t> </a:t>
              </a:r>
              <a:endParaRPr lang="en-US" sz="1400" dirty="0">
                <a:effectLst>
                  <a:outerShdw blurRad="38100" dist="38100" dir="2700000" algn="tl">
                    <a:srgbClr val="000000">
                      <a:alpha val="43137"/>
                    </a:srgbClr>
                  </a:outerShdw>
                </a:effectLst>
                <a:latin typeface="Corbel" panose="020B0503020204020204" pitchFamily="34" charset="0"/>
              </a:endParaRPr>
            </a:p>
          </p:txBody>
        </p:sp>
        <p:sp>
          <p:nvSpPr>
            <p:cNvPr id="62" name="Text Box 61"/>
            <p:cNvSpPr txBox="1"/>
            <p:nvPr/>
          </p:nvSpPr>
          <p:spPr>
            <a:xfrm rot="5400000">
              <a:off x="12890" y="2922"/>
              <a:ext cx="630" cy="2389"/>
            </a:xfrm>
            <a:prstGeom prst="rect">
              <a:avLst/>
            </a:prstGeom>
          </p:spPr>
          <p:style>
            <a:lnRef idx="1">
              <a:schemeClr val="accent5"/>
            </a:lnRef>
            <a:fillRef idx="3">
              <a:schemeClr val="accent5"/>
            </a:fillRef>
            <a:effectRef idx="2">
              <a:schemeClr val="accent5"/>
            </a:effectRef>
            <a:fontRef idx="minor">
              <a:schemeClr val="lt1"/>
            </a:fontRef>
          </p:style>
          <p:txBody>
            <a:bodyPr vert="vert270" wrap="square" rtlCol="0">
              <a:spAutoFit/>
              <a:scene3d>
                <a:camera prst="orthographicFront"/>
                <a:lightRig rig="threePt" dir="t"/>
              </a:scene3d>
            </a:bodyPr>
            <a:lstStyle/>
            <a:p>
              <a:r>
                <a:rPr lang="en-US" sz="1400" dirty="0" smtClean="0">
                  <a:effectLst>
                    <a:outerShdw blurRad="38100" dist="38100" dir="2700000" algn="tl">
                      <a:srgbClr val="000000">
                        <a:alpha val="43137"/>
                      </a:srgbClr>
                    </a:outerShdw>
                  </a:effectLst>
                  <a:latin typeface="Corbel" panose="020B0503020204020204" pitchFamily="34" charset="0"/>
                </a:rPr>
                <a:t>Mesh Modeling</a:t>
              </a:r>
              <a:endParaRPr lang="en-US" sz="1400" dirty="0">
                <a:effectLst>
                  <a:outerShdw blurRad="38100" dist="38100" dir="2700000" algn="tl">
                    <a:srgbClr val="000000">
                      <a:alpha val="43137"/>
                    </a:srgbClr>
                  </a:outerShdw>
                </a:effectLst>
                <a:latin typeface="Corbel" panose="020B0503020204020204" pitchFamily="34" charset="0"/>
              </a:endParaRPr>
            </a:p>
          </p:txBody>
        </p:sp>
        <p:sp>
          <p:nvSpPr>
            <p:cNvPr id="63" name="Text Box 62"/>
            <p:cNvSpPr txBox="1"/>
            <p:nvPr/>
          </p:nvSpPr>
          <p:spPr>
            <a:xfrm rot="5400000">
              <a:off x="12721" y="3984"/>
              <a:ext cx="969" cy="2389"/>
            </a:xfrm>
            <a:prstGeom prst="rect">
              <a:avLst/>
            </a:prstGeom>
          </p:spPr>
          <p:style>
            <a:lnRef idx="1">
              <a:schemeClr val="accent5"/>
            </a:lnRef>
            <a:fillRef idx="3">
              <a:schemeClr val="accent5"/>
            </a:fillRef>
            <a:effectRef idx="2">
              <a:schemeClr val="accent5"/>
            </a:effectRef>
            <a:fontRef idx="minor">
              <a:schemeClr val="lt1"/>
            </a:fontRef>
          </p:style>
          <p:txBody>
            <a:bodyPr vert="vert270" wrap="square" rtlCol="0">
              <a:spAutoFit/>
              <a:scene3d>
                <a:camera prst="orthographicFront"/>
                <a:lightRig rig="threePt" dir="t"/>
              </a:scene3d>
            </a:bodyPr>
            <a:lstStyle/>
            <a:p>
              <a:r>
                <a:rPr lang="en-US" sz="1400" dirty="0" smtClean="0">
                  <a:effectLst>
                    <a:outerShdw blurRad="38100" dist="38100" dir="2700000" algn="tl">
                      <a:srgbClr val="000000">
                        <a:alpha val="43137"/>
                      </a:srgbClr>
                    </a:outerShdw>
                  </a:effectLst>
                  <a:latin typeface="Corbel" panose="020B0503020204020204" pitchFamily="34" charset="0"/>
                </a:rPr>
                <a:t>3D processing templates</a:t>
              </a:r>
              <a:endParaRPr lang="en-US" sz="1400" dirty="0">
                <a:effectLst>
                  <a:outerShdw blurRad="38100" dist="38100" dir="2700000" algn="tl">
                    <a:srgbClr val="000000">
                      <a:alpha val="43137"/>
                    </a:srgbClr>
                  </a:outerShdw>
                </a:effectLst>
                <a:latin typeface="Corbel" panose="020B0503020204020204" pitchFamily="34" charset="0"/>
              </a:endParaRPr>
            </a:p>
          </p:txBody>
        </p:sp>
      </p:grpSp>
      <p:sp>
        <p:nvSpPr>
          <p:cNvPr id="2" name="TextBox 1"/>
          <p:cNvSpPr txBox="1"/>
          <p:nvPr/>
        </p:nvSpPr>
        <p:spPr>
          <a:xfrm>
            <a:off x="2988078" y="998904"/>
            <a:ext cx="6465168" cy="646331"/>
          </a:xfrm>
          <a:prstGeom prst="rect">
            <a:avLst/>
          </a:prstGeom>
          <a:noFill/>
        </p:spPr>
        <p:txBody>
          <a:bodyPr wrap="none" rtlCol="0">
            <a:spAutoFit/>
          </a:bodyPr>
          <a:lstStyle/>
          <a:p>
            <a:r>
              <a:rPr lang="en-US" dirty="0"/>
              <a:t>World easiest </a:t>
            </a:r>
            <a:r>
              <a:rPr lang="en-US" dirty="0" smtClean="0"/>
              <a:t>cloud 3D </a:t>
            </a:r>
            <a:r>
              <a:rPr lang="en-US" dirty="0"/>
              <a:t>design tool with little or no </a:t>
            </a:r>
            <a:r>
              <a:rPr lang="en-US" dirty="0" smtClean="0"/>
              <a:t>training needed</a:t>
            </a:r>
            <a:endParaRPr lang="en-US" dirty="0"/>
          </a:p>
          <a:p>
            <a:endParaRPr lang="en-US" dirty="0"/>
          </a:p>
        </p:txBody>
      </p:sp>
      <p:sp>
        <p:nvSpPr>
          <p:cNvPr id="27" name="Text Box 60"/>
          <p:cNvSpPr txBox="1"/>
          <p:nvPr/>
        </p:nvSpPr>
        <p:spPr>
          <a:xfrm rot="5400000">
            <a:off x="9247159" y="2271713"/>
            <a:ext cx="400110" cy="1517015"/>
          </a:xfrm>
          <a:prstGeom prst="rect">
            <a:avLst/>
          </a:prstGeom>
        </p:spPr>
        <p:style>
          <a:lnRef idx="1">
            <a:schemeClr val="accent5"/>
          </a:lnRef>
          <a:fillRef idx="3">
            <a:schemeClr val="accent5"/>
          </a:fillRef>
          <a:effectRef idx="2">
            <a:schemeClr val="accent5"/>
          </a:effectRef>
          <a:fontRef idx="minor">
            <a:schemeClr val="lt1"/>
          </a:fontRef>
        </p:style>
        <p:txBody>
          <a:bodyPr vert="vert270" wrap="square" rtlCol="0">
            <a:spAutoFit/>
            <a:scene3d>
              <a:camera prst="orthographicFront"/>
              <a:lightRig rig="threePt" dir="t"/>
            </a:scene3d>
          </a:bodyPr>
          <a:lstStyle/>
          <a:p>
            <a:r>
              <a:rPr lang="en-US" sz="1400" dirty="0" smtClean="0">
                <a:effectLst>
                  <a:outerShdw blurRad="38100" dist="38100" dir="2700000" algn="tl">
                    <a:srgbClr val="000000">
                      <a:alpha val="43137"/>
                    </a:srgbClr>
                  </a:outerShdw>
                </a:effectLst>
                <a:latin typeface="Corbel" panose="020B0503020204020204" pitchFamily="34" charset="0"/>
              </a:rPr>
              <a:t>Subscription  </a:t>
            </a:r>
            <a:endParaRPr lang="en-US" sz="1400" dirty="0">
              <a:effectLst>
                <a:outerShdw blurRad="38100" dist="38100" dir="2700000" algn="tl">
                  <a:srgbClr val="000000">
                    <a:alpha val="43137"/>
                  </a:srgbClr>
                </a:outerShdw>
              </a:effectLst>
              <a:latin typeface="Corbel" panose="020B0503020204020204" pitchFamily="34" charset="0"/>
            </a:endParaRPr>
          </a:p>
        </p:txBody>
      </p:sp>
    </p:spTree>
    <p:extLst>
      <p:ext uri="{BB962C8B-B14F-4D97-AF65-F5344CB8AC3E}">
        <p14:creationId xmlns:p14="http://schemas.microsoft.com/office/powerpoint/2010/main" val="26628150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24000" y="304800"/>
            <a:ext cx="9144000" cy="4572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dirty="0">
                <a:solidFill>
                  <a:schemeClr val="tx1"/>
                </a:solidFill>
                <a:effectLst>
                  <a:outerShdw blurRad="38100" dist="38100" dir="2700000" algn="tl">
                    <a:srgbClr val="000000">
                      <a:alpha val="43137"/>
                    </a:srgbClr>
                  </a:outerShdw>
                </a:effectLst>
                <a:latin typeface="Tempus Sans ITC" panose="04020404030D07020202" pitchFamily="82" charset="0"/>
              </a:rPr>
              <a:t>WHAT WE DO</a:t>
            </a:r>
          </a:p>
        </p:txBody>
      </p:sp>
      <p:sp>
        <p:nvSpPr>
          <p:cNvPr id="3" name="TextBox 2"/>
          <p:cNvSpPr txBox="1"/>
          <p:nvPr/>
        </p:nvSpPr>
        <p:spPr>
          <a:xfrm>
            <a:off x="2087592" y="1794294"/>
            <a:ext cx="6302174" cy="3693319"/>
          </a:xfrm>
          <a:prstGeom prst="rect">
            <a:avLst/>
          </a:prstGeom>
          <a:noFill/>
        </p:spPr>
        <p:txBody>
          <a:bodyPr wrap="none" rtlCol="0">
            <a:spAutoFit/>
          </a:bodyPr>
          <a:lstStyle/>
          <a:p>
            <a:pPr marL="285750" indent="-285750">
              <a:buFont typeface="Arial" panose="020B0604020202020204" pitchFamily="34" charset="0"/>
              <a:buChar char="•"/>
            </a:pPr>
            <a:r>
              <a:rPr lang="en-US" dirty="0" smtClean="0"/>
              <a:t>World easiest 3D design tool with little or no training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Based on all new Mesh model methodology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Cloud based for easy access, minimum support requirements,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Subscription pricing model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Standard for 3D printing design tool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World largest 3D model database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481986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Competitive Analysis</a:t>
            </a:r>
          </a:p>
        </p:txBody>
      </p:sp>
      <p:graphicFrame>
        <p:nvGraphicFramePr>
          <p:cNvPr id="4" name="Table 3"/>
          <p:cNvGraphicFramePr>
            <a:graphicFrameLocks noGrp="1"/>
          </p:cNvGraphicFramePr>
          <p:nvPr>
            <p:extLst>
              <p:ext uri="{D42A27DB-BD31-4B8C-83A1-F6EECF244321}">
                <p14:modId xmlns:p14="http://schemas.microsoft.com/office/powerpoint/2010/main" val="275806896"/>
              </p:ext>
            </p:extLst>
          </p:nvPr>
        </p:nvGraphicFramePr>
        <p:xfrm>
          <a:off x="929545" y="1763084"/>
          <a:ext cx="10332909" cy="4351349"/>
        </p:xfrm>
        <a:graphic>
          <a:graphicData uri="http://schemas.openxmlformats.org/drawingml/2006/table">
            <a:tbl>
              <a:tblPr>
                <a:tableStyleId>{5C22544A-7EE6-4342-B048-85BDC9FD1C3A}</a:tableStyleId>
              </a:tblPr>
              <a:tblGrid>
                <a:gridCol w="1206899"/>
                <a:gridCol w="631301"/>
                <a:gridCol w="297082"/>
                <a:gridCol w="399205"/>
                <a:gridCol w="482759"/>
                <a:gridCol w="482759"/>
                <a:gridCol w="334218"/>
                <a:gridCol w="445624"/>
                <a:gridCol w="445624"/>
                <a:gridCol w="482759"/>
                <a:gridCol w="482759"/>
                <a:gridCol w="399205"/>
                <a:gridCol w="399205"/>
                <a:gridCol w="324935"/>
                <a:gridCol w="297082"/>
                <a:gridCol w="371354"/>
                <a:gridCol w="371354"/>
                <a:gridCol w="761275"/>
                <a:gridCol w="798410"/>
                <a:gridCol w="919100"/>
              </a:tblGrid>
              <a:tr h="145449">
                <a:tc rowSpan="2">
                  <a:txBody>
                    <a:bodyPr/>
                    <a:lstStyle/>
                    <a:p>
                      <a:pPr algn="ctr" fontAlgn="t"/>
                      <a:r>
                        <a:rPr lang="en-US" sz="800" u="none" strike="noStrike">
                          <a:effectLst/>
                        </a:rPr>
                        <a:t>Software</a:t>
                      </a:r>
                      <a:endParaRPr lang="en-US" sz="800" b="1" i="0" u="none" strike="noStrike">
                        <a:solidFill>
                          <a:srgbClr val="404040"/>
                        </a:solidFill>
                        <a:effectLst/>
                        <a:latin typeface="Corbel" panose="020B0503020204020204" pitchFamily="34" charset="0"/>
                      </a:endParaRPr>
                    </a:p>
                  </a:txBody>
                  <a:tcPr marL="6060" marR="6060" marT="6060" marB="0"/>
                </a:tc>
                <a:tc rowSpan="2">
                  <a:txBody>
                    <a:bodyPr/>
                    <a:lstStyle/>
                    <a:p>
                      <a:pPr algn="ctr" fontAlgn="t"/>
                      <a:r>
                        <a:rPr lang="en-US" sz="800" u="none" strike="noStrike">
                          <a:effectLst/>
                        </a:rPr>
                        <a:t>Function</a:t>
                      </a:r>
                      <a:endParaRPr lang="en-US" sz="800" b="1" i="0" u="none" strike="noStrike">
                        <a:solidFill>
                          <a:srgbClr val="404040"/>
                        </a:solidFill>
                        <a:effectLst/>
                        <a:latin typeface="Corbel" panose="020B0503020204020204" pitchFamily="34" charset="0"/>
                      </a:endParaRPr>
                    </a:p>
                  </a:txBody>
                  <a:tcPr marL="6060" marR="6060" marT="6060" marB="0"/>
                </a:tc>
                <a:tc gridSpan="5">
                  <a:txBody>
                    <a:bodyPr/>
                    <a:lstStyle/>
                    <a:p>
                      <a:pPr algn="ctr" fontAlgn="t"/>
                      <a:r>
                        <a:rPr lang="en-US" sz="800" u="none" strike="noStrike">
                          <a:effectLst/>
                        </a:rPr>
                        <a:t>Geometry</a:t>
                      </a:r>
                      <a:endParaRPr lang="en-US" sz="800" b="0" i="0" u="none" strike="noStrike">
                        <a:solidFill>
                          <a:srgbClr val="000000"/>
                        </a:solidFill>
                        <a:effectLst/>
                        <a:latin typeface="Corbel" panose="020B0503020204020204" pitchFamily="34" charset="0"/>
                      </a:endParaRPr>
                    </a:p>
                  </a:txBody>
                  <a:tcPr marL="6060" marR="6060" marT="606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t"/>
                      <a:r>
                        <a:rPr lang="en-US" sz="800" u="none" strike="noStrike">
                          <a:effectLst/>
                        </a:rPr>
                        <a:t>Modeling</a:t>
                      </a:r>
                      <a:endParaRPr lang="en-US" sz="800" b="0" i="0" u="none" strike="noStrike">
                        <a:solidFill>
                          <a:srgbClr val="000000"/>
                        </a:solidFill>
                        <a:effectLst/>
                        <a:latin typeface="Corbel" panose="020B0503020204020204" pitchFamily="34" charset="0"/>
                      </a:endParaRPr>
                    </a:p>
                  </a:txBody>
                  <a:tcPr marL="6060" marR="6060" marT="6060" marB="0"/>
                </a:tc>
                <a:tc hMerge="1">
                  <a:txBody>
                    <a:bodyPr/>
                    <a:lstStyle/>
                    <a:p>
                      <a:endParaRPr lang="en-US"/>
                    </a:p>
                  </a:txBody>
                  <a:tcPr/>
                </a:tc>
                <a:tc hMerge="1">
                  <a:txBody>
                    <a:bodyPr/>
                    <a:lstStyle/>
                    <a:p>
                      <a:endParaRPr lang="en-US"/>
                    </a:p>
                  </a:txBody>
                  <a:tcPr/>
                </a:tc>
                <a:tc hMerge="1">
                  <a:txBody>
                    <a:bodyPr/>
                    <a:lstStyle/>
                    <a:p>
                      <a:endParaRPr lang="en-US"/>
                    </a:p>
                  </a:txBody>
                  <a:tcPr/>
                </a:tc>
                <a:tc gridSpan="6">
                  <a:txBody>
                    <a:bodyPr/>
                    <a:lstStyle/>
                    <a:p>
                      <a:pPr algn="ctr" fontAlgn="t"/>
                      <a:r>
                        <a:rPr lang="en-US" sz="800" u="none" strike="noStrike">
                          <a:effectLst/>
                        </a:rPr>
                        <a:t>Manufacturing</a:t>
                      </a:r>
                      <a:endParaRPr lang="en-US" sz="800" b="0" i="0" u="none" strike="noStrike">
                        <a:solidFill>
                          <a:srgbClr val="000000"/>
                        </a:solidFill>
                        <a:effectLst/>
                        <a:latin typeface="Corbel" panose="020B0503020204020204" pitchFamily="34" charset="0"/>
                      </a:endParaRPr>
                    </a:p>
                  </a:txBody>
                  <a:tcPr marL="6060" marR="6060" marT="606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t"/>
                      <a:r>
                        <a:rPr lang="en-US" sz="800" u="none" strike="noStrike">
                          <a:effectLst/>
                        </a:rPr>
                        <a:t>Level</a:t>
                      </a:r>
                      <a:endParaRPr lang="en-US" sz="800" b="1" i="0" u="none" strike="noStrike">
                        <a:solidFill>
                          <a:srgbClr val="404040"/>
                        </a:solidFill>
                        <a:effectLst/>
                        <a:latin typeface="Corbel" panose="020B0503020204020204" pitchFamily="34" charset="0"/>
                      </a:endParaRPr>
                    </a:p>
                  </a:txBody>
                  <a:tcPr marL="6060" marR="6060" marT="6060" marB="0"/>
                </a:tc>
                <a:tc rowSpan="2">
                  <a:txBody>
                    <a:bodyPr/>
                    <a:lstStyle/>
                    <a:p>
                      <a:pPr algn="ctr" fontAlgn="t"/>
                      <a:r>
                        <a:rPr lang="en-US" sz="800" u="none" strike="noStrike">
                          <a:effectLst/>
                        </a:rPr>
                        <a:t>Price</a:t>
                      </a:r>
                      <a:endParaRPr lang="en-US" sz="800" b="1" i="0" u="none" strike="noStrike">
                        <a:solidFill>
                          <a:srgbClr val="404040"/>
                        </a:solidFill>
                        <a:effectLst/>
                        <a:latin typeface="Corbel" panose="020B0503020204020204" pitchFamily="34" charset="0"/>
                      </a:endParaRPr>
                    </a:p>
                  </a:txBody>
                  <a:tcPr marL="6060" marR="6060" marT="6060" marB="0"/>
                </a:tc>
                <a:tc rowSpan="2">
                  <a:txBody>
                    <a:bodyPr/>
                    <a:lstStyle/>
                    <a:p>
                      <a:pPr algn="ctr" fontAlgn="t"/>
                      <a:r>
                        <a:rPr lang="en-US" sz="800" u="none" strike="noStrike">
                          <a:effectLst/>
                        </a:rPr>
                        <a:t>System</a:t>
                      </a:r>
                      <a:endParaRPr lang="en-US" sz="800" b="1" i="0" u="none" strike="noStrike">
                        <a:solidFill>
                          <a:srgbClr val="404040"/>
                        </a:solidFill>
                        <a:effectLst/>
                        <a:latin typeface="Corbel" panose="020B0503020204020204" pitchFamily="34" charset="0"/>
                      </a:endParaRPr>
                    </a:p>
                  </a:txBody>
                  <a:tcPr marL="6060" marR="6060" marT="6060" marB="0"/>
                </a:tc>
              </a:tr>
              <a:tr h="278777">
                <a:tc vMerge="1">
                  <a:txBody>
                    <a:bodyPr/>
                    <a:lstStyle/>
                    <a:p>
                      <a:endParaRPr lang="en-US"/>
                    </a:p>
                  </a:txBody>
                  <a:tcPr/>
                </a:tc>
                <a:tc vMerge="1">
                  <a:txBody>
                    <a:bodyPr/>
                    <a:lstStyle/>
                    <a:p>
                      <a:endParaRPr lang="en-US"/>
                    </a:p>
                  </a:txBody>
                  <a:tcPr/>
                </a:tc>
                <a:tc>
                  <a:txBody>
                    <a:bodyPr/>
                    <a:lstStyle/>
                    <a:p>
                      <a:pPr algn="ctr" fontAlgn="t"/>
                      <a:r>
                        <a:rPr lang="en-US" sz="800" u="none" strike="noStrike">
                          <a:effectLst/>
                        </a:rPr>
                        <a:t>Voxel</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t"/>
                      <a:r>
                        <a:rPr lang="en-US" sz="800" u="none" strike="noStrike">
                          <a:effectLst/>
                        </a:rPr>
                        <a:t>Mesh</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t"/>
                      <a:r>
                        <a:rPr lang="en-US" sz="800" u="none" strike="noStrike">
                          <a:effectLst/>
                        </a:rPr>
                        <a:t>Polygon</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t"/>
                      <a:r>
                        <a:rPr lang="en-US" sz="800" u="none" strike="noStrike">
                          <a:effectLst/>
                        </a:rPr>
                        <a:t>Subdivision</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t"/>
                      <a:r>
                        <a:rPr lang="en-US" sz="800" u="none" strike="noStrike">
                          <a:effectLst/>
                        </a:rPr>
                        <a:t>NURBS</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t"/>
                      <a:r>
                        <a:rPr lang="en-US" sz="800" u="none" strike="noStrike">
                          <a:effectLst/>
                        </a:rPr>
                        <a:t>Block</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t"/>
                      <a:r>
                        <a:rPr lang="en-US" sz="800" u="none" strike="noStrike">
                          <a:effectLst/>
                        </a:rPr>
                        <a:t>Laminate</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t"/>
                      <a:r>
                        <a:rPr lang="en-US" sz="800" u="none" strike="noStrike">
                          <a:effectLst/>
                        </a:rPr>
                        <a:t>Clay</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t"/>
                      <a:r>
                        <a:rPr lang="en-US" sz="800" u="none" strike="noStrike">
                          <a:effectLst/>
                        </a:rPr>
                        <a:t>Parametric</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t"/>
                      <a:r>
                        <a:rPr lang="en-US" sz="800" u="none" strike="noStrike">
                          <a:effectLst/>
                        </a:rPr>
                        <a:t>STL Viwer</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t"/>
                      <a:r>
                        <a:rPr lang="en-US" sz="800" u="none" strike="noStrike">
                          <a:effectLst/>
                        </a:rPr>
                        <a:t>STL Checker</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t"/>
                      <a:r>
                        <a:rPr lang="en-US" sz="800" u="none" strike="noStrike">
                          <a:effectLst/>
                        </a:rPr>
                        <a:t>STL Repair</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t"/>
                      <a:r>
                        <a:rPr lang="en-US" sz="800" u="none" strike="noStrike">
                          <a:effectLst/>
                        </a:rPr>
                        <a:t>STL Eidtor</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t"/>
                      <a:r>
                        <a:rPr lang="en-US" sz="800" u="none" strike="noStrike">
                          <a:effectLst/>
                        </a:rPr>
                        <a:t>Slicer</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t"/>
                      <a:r>
                        <a:rPr lang="en-US" sz="800" u="none" strike="noStrike">
                          <a:effectLst/>
                        </a:rPr>
                        <a:t>Hosting</a:t>
                      </a:r>
                      <a:endParaRPr lang="en-US" sz="800" b="0" i="0" u="none" strike="noStrike">
                        <a:solidFill>
                          <a:srgbClr val="000000"/>
                        </a:solidFill>
                        <a:effectLst/>
                        <a:latin typeface="Corbel" panose="020B0503020204020204" pitchFamily="34" charset="0"/>
                      </a:endParaRPr>
                    </a:p>
                  </a:txBody>
                  <a:tcPr marL="6060" marR="6060" marT="6060" marB="0"/>
                </a:tc>
                <a:tc vMerge="1">
                  <a:txBody>
                    <a:bodyPr/>
                    <a:lstStyle/>
                    <a:p>
                      <a:endParaRPr lang="en-US"/>
                    </a:p>
                  </a:txBody>
                  <a:tcPr/>
                </a:tc>
                <a:tc vMerge="1">
                  <a:txBody>
                    <a:bodyPr/>
                    <a:lstStyle/>
                    <a:p>
                      <a:endParaRPr lang="en-US"/>
                    </a:p>
                  </a:txBody>
                  <a:tcPr/>
                </a:tc>
                <a:tc vMerge="1">
                  <a:txBody>
                    <a:bodyPr/>
                    <a:lstStyle/>
                    <a:p>
                      <a:endParaRPr lang="en-US"/>
                    </a:p>
                  </a:txBody>
                  <a:tcPr/>
                </a:tc>
              </a:tr>
              <a:tr h="145449">
                <a:tc>
                  <a:txBody>
                    <a:bodyPr/>
                    <a:lstStyle/>
                    <a:p>
                      <a:pPr algn="l" fontAlgn="t"/>
                      <a:r>
                        <a:rPr lang="en-US" sz="800" u="sng" strike="noStrike">
                          <a:effectLst/>
                          <a:hlinkClick r:id="rId2"/>
                        </a:rPr>
                        <a:t>123D Catch</a:t>
                      </a:r>
                      <a:endParaRPr lang="en-US" sz="800" b="0" i="0" u="sng" strike="noStrike">
                        <a:solidFill>
                          <a:srgbClr val="C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Design</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b"/>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b"/>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Beginner</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Free</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PC, Web, Mobile</a:t>
                      </a:r>
                      <a:endParaRPr lang="en-US" sz="800" b="0" i="0" u="none" strike="noStrike">
                        <a:solidFill>
                          <a:srgbClr val="404040"/>
                        </a:solidFill>
                        <a:effectLst/>
                        <a:latin typeface="Corbel" panose="020B0503020204020204" pitchFamily="34" charset="0"/>
                      </a:endParaRPr>
                    </a:p>
                  </a:txBody>
                  <a:tcPr marL="6060" marR="6060" marT="6060" marB="0"/>
                </a:tc>
              </a:tr>
              <a:tr h="145449">
                <a:tc>
                  <a:txBody>
                    <a:bodyPr/>
                    <a:lstStyle/>
                    <a:p>
                      <a:pPr algn="l" fontAlgn="t"/>
                      <a:r>
                        <a:rPr lang="en-US" sz="800" u="sng" strike="noStrike">
                          <a:effectLst/>
                          <a:hlinkClick r:id="rId2"/>
                        </a:rPr>
                        <a:t>123D Design</a:t>
                      </a:r>
                      <a:endParaRPr lang="en-US" sz="800" b="0" i="0" u="sng" strike="noStrike">
                        <a:solidFill>
                          <a:srgbClr val="C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Design</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b"/>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b"/>
                </a:tc>
                <a:tc>
                  <a:txBody>
                    <a:bodyPr/>
                    <a:lstStyle/>
                    <a:p>
                      <a:pPr algn="l" fontAlgn="b"/>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b"/>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Beginner</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Free</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PC, Web, Mobile</a:t>
                      </a:r>
                      <a:endParaRPr lang="en-US" sz="800" b="0" i="0" u="none" strike="noStrike">
                        <a:solidFill>
                          <a:srgbClr val="404040"/>
                        </a:solidFill>
                        <a:effectLst/>
                        <a:latin typeface="Corbel" panose="020B0503020204020204" pitchFamily="34" charset="0"/>
                      </a:endParaRPr>
                    </a:p>
                  </a:txBody>
                  <a:tcPr marL="6060" marR="6060" marT="6060" marB="0"/>
                </a:tc>
              </a:tr>
              <a:tr h="145449">
                <a:tc>
                  <a:txBody>
                    <a:bodyPr/>
                    <a:lstStyle/>
                    <a:p>
                      <a:pPr algn="l" fontAlgn="t"/>
                      <a:r>
                        <a:rPr lang="en-US" sz="800" u="sng" strike="noStrike">
                          <a:effectLst/>
                          <a:hlinkClick r:id="rId2"/>
                        </a:rPr>
                        <a:t>123D Make</a:t>
                      </a:r>
                      <a:endParaRPr lang="en-US" sz="800" b="0" i="0" u="sng" strike="noStrike">
                        <a:solidFill>
                          <a:srgbClr val="C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Design</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b"/>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b"/>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Beginner</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Free</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PC, Web, Mobile</a:t>
                      </a:r>
                      <a:endParaRPr lang="en-US" sz="800" b="0" i="0" u="none" strike="noStrike">
                        <a:solidFill>
                          <a:srgbClr val="404040"/>
                        </a:solidFill>
                        <a:effectLst/>
                        <a:latin typeface="Corbel" panose="020B0503020204020204" pitchFamily="34" charset="0"/>
                      </a:endParaRPr>
                    </a:p>
                  </a:txBody>
                  <a:tcPr marL="6060" marR="6060" marT="6060" marB="0"/>
                </a:tc>
              </a:tr>
              <a:tr h="145449">
                <a:tc>
                  <a:txBody>
                    <a:bodyPr/>
                    <a:lstStyle/>
                    <a:p>
                      <a:pPr algn="l" fontAlgn="t"/>
                      <a:r>
                        <a:rPr lang="en-US" sz="800" u="sng" strike="noStrike">
                          <a:effectLst/>
                          <a:hlinkClick r:id="rId2"/>
                        </a:rPr>
                        <a:t>123D Sculpt+</a:t>
                      </a:r>
                      <a:endParaRPr lang="en-US" sz="800" b="0" i="0" u="sng" strike="noStrike">
                        <a:solidFill>
                          <a:srgbClr val="C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Design</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Beginner</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Free</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PC, Web, Mobile</a:t>
                      </a:r>
                      <a:endParaRPr lang="en-US" sz="800" b="0" i="0" u="none" strike="noStrike">
                        <a:solidFill>
                          <a:srgbClr val="404040"/>
                        </a:solidFill>
                        <a:effectLst/>
                        <a:latin typeface="Corbel" panose="020B0503020204020204" pitchFamily="34" charset="0"/>
                      </a:endParaRPr>
                    </a:p>
                  </a:txBody>
                  <a:tcPr marL="6060" marR="6060" marT="6060" marB="0"/>
                </a:tc>
              </a:tr>
              <a:tr h="145449">
                <a:tc>
                  <a:txBody>
                    <a:bodyPr/>
                    <a:lstStyle/>
                    <a:p>
                      <a:pPr algn="l" fontAlgn="ctr"/>
                      <a:r>
                        <a:rPr lang="en-US" sz="800" u="sng" strike="noStrike">
                          <a:effectLst/>
                        </a:rPr>
                        <a:t>3D View / Build</a:t>
                      </a:r>
                      <a:endParaRPr lang="en-US" sz="800" b="0" i="0" u="sng" strike="noStrike">
                        <a:solidFill>
                          <a:srgbClr val="0070C0"/>
                        </a:solidFill>
                        <a:effectLst/>
                        <a:latin typeface="Calibri" panose="020F0502020204030204" pitchFamily="34" charset="0"/>
                      </a:endParaRPr>
                    </a:p>
                  </a:txBody>
                  <a:tcPr marL="6060" marR="6060" marT="6060" marB="0" anchor="ctr"/>
                </a:tc>
                <a:tc>
                  <a:txBody>
                    <a:bodyPr/>
                    <a:lstStyle/>
                    <a:p>
                      <a:pPr algn="l" fontAlgn="t"/>
                      <a:r>
                        <a:rPr lang="en-US" sz="800" u="none" strike="noStrike">
                          <a:effectLst/>
                        </a:rPr>
                        <a:t>Design</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Beginner</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Free</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PC</a:t>
                      </a:r>
                      <a:endParaRPr lang="en-US" sz="800" b="0" i="0" u="none" strike="noStrike">
                        <a:solidFill>
                          <a:srgbClr val="404040"/>
                        </a:solidFill>
                        <a:effectLst/>
                        <a:latin typeface="Corbel" panose="020B0503020204020204" pitchFamily="34" charset="0"/>
                      </a:endParaRPr>
                    </a:p>
                  </a:txBody>
                  <a:tcPr marL="6060" marR="6060" marT="6060" marB="0"/>
                </a:tc>
              </a:tr>
              <a:tr h="145449">
                <a:tc>
                  <a:txBody>
                    <a:bodyPr/>
                    <a:lstStyle/>
                    <a:p>
                      <a:pPr algn="l" fontAlgn="t"/>
                      <a:r>
                        <a:rPr lang="en-US" sz="800" u="sng" strike="noStrike">
                          <a:effectLst/>
                          <a:hlinkClick r:id="rId3"/>
                        </a:rPr>
                        <a:t>3D-matic</a:t>
                      </a:r>
                      <a:endParaRPr lang="en-US" sz="800" b="0" i="0" u="sng" strike="noStrike">
                        <a:solidFill>
                          <a:srgbClr val="0563C1"/>
                        </a:solidFill>
                        <a:effectLst/>
                        <a:latin typeface="Corbel" panose="020B0503020204020204" pitchFamily="34" charset="0"/>
                      </a:endParaRPr>
                    </a:p>
                  </a:txBody>
                  <a:tcPr marL="6060" marR="6060" marT="6060" marB="0"/>
                </a:tc>
                <a:tc>
                  <a:txBody>
                    <a:bodyPr/>
                    <a:lstStyle/>
                    <a:p>
                      <a:pPr algn="l" fontAlgn="t"/>
                      <a:r>
                        <a:rPr lang="en-US" sz="800" u="none" strike="noStrike">
                          <a:effectLst/>
                        </a:rPr>
                        <a:t>Editinig</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Professional</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Proprietary</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PC</a:t>
                      </a:r>
                      <a:endParaRPr lang="en-US" sz="800" b="0" i="0" u="none" strike="noStrike">
                        <a:solidFill>
                          <a:srgbClr val="404040"/>
                        </a:solidFill>
                        <a:effectLst/>
                        <a:latin typeface="Corbel" panose="020B0503020204020204" pitchFamily="34" charset="0"/>
                      </a:endParaRPr>
                    </a:p>
                  </a:txBody>
                  <a:tcPr marL="6060" marR="6060" marT="6060" marB="0"/>
                </a:tc>
              </a:tr>
              <a:tr h="145449">
                <a:tc>
                  <a:txBody>
                    <a:bodyPr/>
                    <a:lstStyle/>
                    <a:p>
                      <a:pPr algn="l" fontAlgn="t"/>
                      <a:r>
                        <a:rPr lang="en-US" sz="800" u="sng" strike="noStrike">
                          <a:effectLst/>
                          <a:hlinkClick r:id="rId4"/>
                        </a:rPr>
                        <a:t>3DReshaper</a:t>
                      </a:r>
                      <a:endParaRPr lang="en-US" sz="800" b="0" i="0" u="sng" strike="noStrike">
                        <a:solidFill>
                          <a:srgbClr val="0563C1"/>
                        </a:solidFill>
                        <a:effectLst/>
                        <a:latin typeface="Corbel" panose="020B0503020204020204" pitchFamily="34" charset="0"/>
                      </a:endParaRPr>
                    </a:p>
                  </a:txBody>
                  <a:tcPr marL="6060" marR="6060" marT="6060" marB="0"/>
                </a:tc>
                <a:tc>
                  <a:txBody>
                    <a:bodyPr/>
                    <a:lstStyle/>
                    <a:p>
                      <a:pPr algn="l" fontAlgn="t"/>
                      <a:r>
                        <a:rPr lang="en-US" sz="800" u="none" strike="noStrike">
                          <a:effectLst/>
                        </a:rPr>
                        <a:t>Editinig</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Professional</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Proprietary</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PC</a:t>
                      </a:r>
                      <a:endParaRPr lang="en-US" sz="800" b="0" i="0" u="none" strike="noStrike">
                        <a:solidFill>
                          <a:srgbClr val="404040"/>
                        </a:solidFill>
                        <a:effectLst/>
                        <a:latin typeface="Corbel" panose="020B0503020204020204" pitchFamily="34" charset="0"/>
                      </a:endParaRPr>
                    </a:p>
                  </a:txBody>
                  <a:tcPr marL="6060" marR="6060" marT="6060" marB="0"/>
                </a:tc>
              </a:tr>
              <a:tr h="145449">
                <a:tc>
                  <a:txBody>
                    <a:bodyPr/>
                    <a:lstStyle/>
                    <a:p>
                      <a:pPr algn="l" fontAlgn="t"/>
                      <a:r>
                        <a:rPr lang="en-US" sz="800" u="sng" strike="noStrike">
                          <a:effectLst/>
                          <a:hlinkClick r:id="rId5"/>
                        </a:rPr>
                        <a:t>3DTin</a:t>
                      </a:r>
                      <a:endParaRPr lang="en-US" sz="800" b="0" i="0" u="sng" strike="noStrike">
                        <a:solidFill>
                          <a:srgbClr val="C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Design</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Beginner</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Free</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Web</a:t>
                      </a:r>
                      <a:endParaRPr lang="en-US" sz="800" b="0" i="0" u="none" strike="noStrike">
                        <a:solidFill>
                          <a:srgbClr val="404040"/>
                        </a:solidFill>
                        <a:effectLst/>
                        <a:latin typeface="Corbel" panose="020B0503020204020204" pitchFamily="34" charset="0"/>
                      </a:endParaRPr>
                    </a:p>
                  </a:txBody>
                  <a:tcPr marL="6060" marR="6060" marT="6060" marB="0"/>
                </a:tc>
              </a:tr>
              <a:tr h="145449">
                <a:tc>
                  <a:txBody>
                    <a:bodyPr/>
                    <a:lstStyle/>
                    <a:p>
                      <a:pPr algn="l" fontAlgn="t"/>
                      <a:r>
                        <a:rPr lang="en-US" sz="800" u="sng" strike="noStrike">
                          <a:effectLst/>
                          <a:hlinkClick r:id="rId6"/>
                        </a:rPr>
                        <a:t>3D-Tool Free Viewer</a:t>
                      </a:r>
                      <a:endParaRPr lang="en-US" sz="800" b="0" i="0" u="sng" strike="noStrike">
                        <a:solidFill>
                          <a:srgbClr val="0563C1"/>
                        </a:solidFill>
                        <a:effectLst/>
                        <a:latin typeface="Corbel" panose="020B0503020204020204" pitchFamily="34" charset="0"/>
                      </a:endParaRPr>
                    </a:p>
                  </a:txBody>
                  <a:tcPr marL="6060" marR="6060" marT="6060" marB="0"/>
                </a:tc>
                <a:tc>
                  <a:txBody>
                    <a:bodyPr/>
                    <a:lstStyle/>
                    <a:p>
                      <a:pPr algn="l" fontAlgn="t"/>
                      <a:r>
                        <a:rPr lang="en-US" sz="800" u="none" strike="noStrike">
                          <a:effectLst/>
                        </a:rPr>
                        <a:t>Viewer</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Intermediate</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€ 60,000</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PC</a:t>
                      </a:r>
                      <a:endParaRPr lang="en-US" sz="800" b="0" i="0" u="none" strike="noStrike">
                        <a:solidFill>
                          <a:srgbClr val="404040"/>
                        </a:solidFill>
                        <a:effectLst/>
                        <a:latin typeface="Corbel" panose="020B0503020204020204" pitchFamily="34" charset="0"/>
                      </a:endParaRPr>
                    </a:p>
                  </a:txBody>
                  <a:tcPr marL="6060" marR="6060" marT="6060" marB="0"/>
                </a:tc>
              </a:tr>
              <a:tr h="145449">
                <a:tc>
                  <a:txBody>
                    <a:bodyPr/>
                    <a:lstStyle/>
                    <a:p>
                      <a:pPr algn="l" fontAlgn="t"/>
                      <a:r>
                        <a:rPr lang="en-US" sz="800" u="sng" strike="noStrike">
                          <a:effectLst/>
                          <a:hlinkClick r:id="rId7"/>
                        </a:rPr>
                        <a:t>Blender</a:t>
                      </a:r>
                      <a:endParaRPr lang="en-US" sz="800" b="0" i="0" u="sng" strike="noStrike">
                        <a:solidFill>
                          <a:srgbClr val="0070C0"/>
                        </a:solidFill>
                        <a:effectLst/>
                        <a:latin typeface="Corbel" panose="020B0503020204020204" pitchFamily="34" charset="0"/>
                      </a:endParaRPr>
                    </a:p>
                  </a:txBody>
                  <a:tcPr marL="6060" marR="6060" marT="6060" marB="0"/>
                </a:tc>
                <a:tc>
                  <a:txBody>
                    <a:bodyPr/>
                    <a:lstStyle/>
                    <a:p>
                      <a:pPr algn="l" fontAlgn="t"/>
                      <a:r>
                        <a:rPr lang="en-US" sz="800" u="none" strike="noStrike">
                          <a:effectLst/>
                        </a:rPr>
                        <a:t>Design</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Professional</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Free</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PC</a:t>
                      </a:r>
                      <a:endParaRPr lang="en-US" sz="800" b="0" i="0" u="none" strike="noStrike">
                        <a:solidFill>
                          <a:srgbClr val="404040"/>
                        </a:solidFill>
                        <a:effectLst/>
                        <a:latin typeface="Corbel" panose="020B0503020204020204" pitchFamily="34" charset="0"/>
                      </a:endParaRPr>
                    </a:p>
                  </a:txBody>
                  <a:tcPr marL="6060" marR="6060" marT="6060" marB="0"/>
                </a:tc>
              </a:tr>
              <a:tr h="145449">
                <a:tc>
                  <a:txBody>
                    <a:bodyPr/>
                    <a:lstStyle/>
                    <a:p>
                      <a:pPr algn="l" fontAlgn="t"/>
                      <a:r>
                        <a:rPr lang="en-US" sz="800" u="sng" strike="noStrike">
                          <a:effectLst/>
                          <a:hlinkClick r:id="rId8"/>
                        </a:rPr>
                        <a:t>ChronoSculpt</a:t>
                      </a:r>
                      <a:endParaRPr lang="en-US" sz="800" b="0" i="0" u="sng" strike="noStrike">
                        <a:solidFill>
                          <a:srgbClr val="0563C1"/>
                        </a:solidFill>
                        <a:effectLst/>
                        <a:latin typeface="Corbel" panose="020B0503020204020204" pitchFamily="34" charset="0"/>
                      </a:endParaRPr>
                    </a:p>
                  </a:txBody>
                  <a:tcPr marL="6060" marR="6060" marT="6060" marB="0"/>
                </a:tc>
                <a:tc>
                  <a:txBody>
                    <a:bodyPr/>
                    <a:lstStyle/>
                    <a:p>
                      <a:pPr algn="l" fontAlgn="t"/>
                      <a:r>
                        <a:rPr lang="en-US" sz="800" u="none" strike="noStrike">
                          <a:effectLst/>
                        </a:rPr>
                        <a:t>Design</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Professional</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$399 </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PC</a:t>
                      </a:r>
                      <a:endParaRPr lang="en-US" sz="800" b="0" i="0" u="none" strike="noStrike">
                        <a:solidFill>
                          <a:srgbClr val="404040"/>
                        </a:solidFill>
                        <a:effectLst/>
                        <a:latin typeface="Corbel" panose="020B0503020204020204" pitchFamily="34" charset="0"/>
                      </a:endParaRPr>
                    </a:p>
                  </a:txBody>
                  <a:tcPr marL="6060" marR="6060" marT="6060" marB="0"/>
                </a:tc>
              </a:tr>
              <a:tr h="145449">
                <a:tc>
                  <a:txBody>
                    <a:bodyPr/>
                    <a:lstStyle/>
                    <a:p>
                      <a:pPr algn="l" fontAlgn="ctr"/>
                      <a:r>
                        <a:rPr lang="en-US" sz="800" u="sng" strike="noStrike">
                          <a:effectLst/>
                          <a:hlinkClick r:id="rId9"/>
                        </a:rPr>
                        <a:t>ClayTools</a:t>
                      </a:r>
                      <a:endParaRPr lang="en-US" sz="800" b="0" i="0" u="sng" strike="noStrike">
                        <a:solidFill>
                          <a:srgbClr val="0070C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Design</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Professional</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Proprietary</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PC</a:t>
                      </a:r>
                      <a:endParaRPr lang="en-US" sz="800" b="0" i="0" u="none" strike="noStrike">
                        <a:solidFill>
                          <a:srgbClr val="404040"/>
                        </a:solidFill>
                        <a:effectLst/>
                        <a:latin typeface="Corbel" panose="020B0503020204020204" pitchFamily="34" charset="0"/>
                      </a:endParaRPr>
                    </a:p>
                  </a:txBody>
                  <a:tcPr marL="6060" marR="6060" marT="6060" marB="0"/>
                </a:tc>
              </a:tr>
              <a:tr h="145449">
                <a:tc>
                  <a:txBody>
                    <a:bodyPr/>
                    <a:lstStyle/>
                    <a:p>
                      <a:pPr algn="l" fontAlgn="t"/>
                      <a:r>
                        <a:rPr lang="en-US" sz="800" u="sng" strike="noStrike">
                          <a:effectLst/>
                          <a:hlinkClick r:id="rId10"/>
                        </a:rPr>
                        <a:t>CraftWare</a:t>
                      </a:r>
                      <a:endParaRPr lang="en-US" sz="800" b="0" i="0" u="sng" strike="noStrike">
                        <a:solidFill>
                          <a:srgbClr val="0563C1"/>
                        </a:solidFill>
                        <a:effectLst/>
                        <a:latin typeface="Corbel" panose="020B0503020204020204" pitchFamily="34" charset="0"/>
                      </a:endParaRPr>
                    </a:p>
                  </a:txBody>
                  <a:tcPr marL="6060" marR="6060" marT="6060" marB="0"/>
                </a:tc>
                <a:tc>
                  <a:txBody>
                    <a:bodyPr/>
                    <a:lstStyle/>
                    <a:p>
                      <a:pPr algn="l" fontAlgn="t"/>
                      <a:r>
                        <a:rPr lang="en-US" sz="800" u="none" strike="noStrike">
                          <a:effectLst/>
                        </a:rPr>
                        <a:t>Printing</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Beginner</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Free</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PC</a:t>
                      </a:r>
                      <a:endParaRPr lang="en-US" sz="800" b="0" i="0" u="none" strike="noStrike">
                        <a:solidFill>
                          <a:srgbClr val="404040"/>
                        </a:solidFill>
                        <a:effectLst/>
                        <a:latin typeface="Corbel" panose="020B0503020204020204" pitchFamily="34" charset="0"/>
                      </a:endParaRPr>
                    </a:p>
                  </a:txBody>
                  <a:tcPr marL="6060" marR="6060" marT="6060" marB="0"/>
                </a:tc>
              </a:tr>
              <a:tr h="145449">
                <a:tc>
                  <a:txBody>
                    <a:bodyPr/>
                    <a:lstStyle/>
                    <a:p>
                      <a:pPr algn="l" fontAlgn="t"/>
                      <a:r>
                        <a:rPr lang="en-US" sz="800" u="sng" strike="noStrike">
                          <a:effectLst/>
                          <a:hlinkClick r:id="rId11"/>
                        </a:rPr>
                        <a:t>Cura</a:t>
                      </a:r>
                      <a:endParaRPr lang="en-US" sz="800" b="0" i="0" u="sng" strike="noStrike">
                        <a:solidFill>
                          <a:srgbClr val="0563C1"/>
                        </a:solidFill>
                        <a:effectLst/>
                        <a:latin typeface="Corbel" panose="020B0503020204020204" pitchFamily="34" charset="0"/>
                      </a:endParaRPr>
                    </a:p>
                  </a:txBody>
                  <a:tcPr marL="6060" marR="6060" marT="6060" marB="0"/>
                </a:tc>
                <a:tc>
                  <a:txBody>
                    <a:bodyPr/>
                    <a:lstStyle/>
                    <a:p>
                      <a:pPr algn="l" fontAlgn="t"/>
                      <a:r>
                        <a:rPr lang="en-US" sz="800" u="none" strike="noStrike">
                          <a:effectLst/>
                        </a:rPr>
                        <a:t>Printing</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Beginner</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Free</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PC</a:t>
                      </a:r>
                      <a:endParaRPr lang="en-US" sz="800" b="0" i="0" u="none" strike="noStrike">
                        <a:solidFill>
                          <a:srgbClr val="404040"/>
                        </a:solidFill>
                        <a:effectLst/>
                        <a:latin typeface="Corbel" panose="020B0503020204020204" pitchFamily="34" charset="0"/>
                      </a:endParaRPr>
                    </a:p>
                  </a:txBody>
                  <a:tcPr marL="6060" marR="6060" marT="6060" marB="0"/>
                </a:tc>
              </a:tr>
              <a:tr h="145449">
                <a:tc>
                  <a:txBody>
                    <a:bodyPr/>
                    <a:lstStyle/>
                    <a:p>
                      <a:pPr algn="l" fontAlgn="ctr"/>
                      <a:r>
                        <a:rPr lang="en-US" sz="800" u="sng" strike="noStrike">
                          <a:effectLst/>
                          <a:hlinkClick r:id="rId12"/>
                        </a:rPr>
                        <a:t>DesignX</a:t>
                      </a:r>
                      <a:endParaRPr lang="en-US" sz="800" b="0" i="0" u="sng" strike="noStrike">
                        <a:solidFill>
                          <a:srgbClr val="0070C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Design</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Professional</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Proprietary</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PC</a:t>
                      </a:r>
                      <a:endParaRPr lang="en-US" sz="800" b="0" i="0" u="none" strike="noStrike">
                        <a:solidFill>
                          <a:srgbClr val="404040"/>
                        </a:solidFill>
                        <a:effectLst/>
                        <a:latin typeface="Corbel" panose="020B0503020204020204" pitchFamily="34" charset="0"/>
                      </a:endParaRPr>
                    </a:p>
                  </a:txBody>
                  <a:tcPr marL="6060" marR="6060" marT="6060" marB="0"/>
                </a:tc>
              </a:tr>
              <a:tr h="145449">
                <a:tc>
                  <a:txBody>
                    <a:bodyPr/>
                    <a:lstStyle/>
                    <a:p>
                      <a:pPr algn="l" fontAlgn="ctr"/>
                      <a:r>
                        <a:rPr lang="en-US" sz="800" u="sng" strike="noStrike">
                          <a:effectLst/>
                          <a:hlinkClick r:id="rId13"/>
                        </a:rPr>
                        <a:t>Dreamcatcher</a:t>
                      </a:r>
                      <a:endParaRPr lang="en-US" sz="800" b="0" i="0" u="sng" strike="noStrike">
                        <a:solidFill>
                          <a:srgbClr val="0070C0"/>
                        </a:solidFill>
                        <a:effectLst/>
                        <a:latin typeface="Calibri" panose="020F0502020204030204" pitchFamily="34" charset="0"/>
                      </a:endParaRPr>
                    </a:p>
                  </a:txBody>
                  <a:tcPr marL="6060" marR="6060" marT="6060" marB="0" anchor="ctr"/>
                </a:tc>
                <a:tc>
                  <a:txBody>
                    <a:bodyPr/>
                    <a:lstStyle/>
                    <a:p>
                      <a:pPr algn="l" fontAlgn="t"/>
                      <a:r>
                        <a:rPr lang="en-US" sz="800" u="none" strike="noStrike">
                          <a:effectLst/>
                        </a:rPr>
                        <a:t>Design</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Beginner</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Free</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Web</a:t>
                      </a:r>
                      <a:endParaRPr lang="en-US" sz="800" b="0" i="0" u="none" strike="noStrike">
                        <a:solidFill>
                          <a:srgbClr val="404040"/>
                        </a:solidFill>
                        <a:effectLst/>
                        <a:latin typeface="Corbel" panose="020B0503020204020204" pitchFamily="34" charset="0"/>
                      </a:endParaRPr>
                    </a:p>
                  </a:txBody>
                  <a:tcPr marL="6060" marR="6060" marT="6060" marB="0"/>
                </a:tc>
              </a:tr>
              <a:tr h="145449">
                <a:tc>
                  <a:txBody>
                    <a:bodyPr/>
                    <a:lstStyle/>
                    <a:p>
                      <a:pPr algn="l" fontAlgn="ctr"/>
                      <a:r>
                        <a:rPr lang="en-US" sz="800" u="sng" strike="noStrike">
                          <a:effectLst/>
                        </a:rPr>
                        <a:t>Dynamo</a:t>
                      </a:r>
                      <a:endParaRPr lang="en-US" sz="800" b="0" i="0" u="sng" strike="noStrike">
                        <a:solidFill>
                          <a:srgbClr val="0070C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Design</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Professional</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$300/y</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PC</a:t>
                      </a:r>
                      <a:endParaRPr lang="en-US" sz="800" b="0" i="0" u="none" strike="noStrike">
                        <a:solidFill>
                          <a:srgbClr val="404040"/>
                        </a:solidFill>
                        <a:effectLst/>
                        <a:latin typeface="Corbel" panose="020B0503020204020204" pitchFamily="34" charset="0"/>
                      </a:endParaRPr>
                    </a:p>
                  </a:txBody>
                  <a:tcPr marL="6060" marR="6060" marT="6060" marB="0"/>
                </a:tc>
              </a:tr>
              <a:tr h="145449">
                <a:tc>
                  <a:txBody>
                    <a:bodyPr/>
                    <a:lstStyle/>
                    <a:p>
                      <a:pPr algn="l" fontAlgn="ctr"/>
                      <a:r>
                        <a:rPr lang="en-US" sz="800" u="sng" strike="noStrike">
                          <a:effectLst/>
                          <a:hlinkClick r:id="rId14"/>
                        </a:rPr>
                        <a:t>Form-Z Pro</a:t>
                      </a:r>
                      <a:endParaRPr lang="en-US" sz="800" b="0" i="0" u="sng" strike="noStrike">
                        <a:solidFill>
                          <a:srgbClr val="0070C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Design</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Professional</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Proprietary</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PC</a:t>
                      </a:r>
                      <a:endParaRPr lang="en-US" sz="800" b="0" i="0" u="none" strike="noStrike">
                        <a:solidFill>
                          <a:srgbClr val="404040"/>
                        </a:solidFill>
                        <a:effectLst/>
                        <a:latin typeface="Corbel" panose="020B0503020204020204" pitchFamily="34" charset="0"/>
                      </a:endParaRPr>
                    </a:p>
                  </a:txBody>
                  <a:tcPr marL="6060" marR="6060" marT="6060" marB="0"/>
                </a:tc>
              </a:tr>
              <a:tr h="145449">
                <a:tc>
                  <a:txBody>
                    <a:bodyPr/>
                    <a:lstStyle/>
                    <a:p>
                      <a:pPr algn="l" fontAlgn="t"/>
                      <a:r>
                        <a:rPr lang="en-US" sz="800" u="sng" strike="noStrike">
                          <a:effectLst/>
                          <a:hlinkClick r:id="rId15"/>
                        </a:rPr>
                        <a:t>FreeCAD</a:t>
                      </a:r>
                      <a:endParaRPr lang="en-US" sz="800" b="0" i="0" u="sng" strike="noStrike">
                        <a:solidFill>
                          <a:srgbClr val="0563C1"/>
                        </a:solidFill>
                        <a:effectLst/>
                        <a:latin typeface="Corbel" panose="020B0503020204020204" pitchFamily="34" charset="0"/>
                      </a:endParaRPr>
                    </a:p>
                  </a:txBody>
                  <a:tcPr marL="6060" marR="6060" marT="6060" marB="0"/>
                </a:tc>
                <a:tc>
                  <a:txBody>
                    <a:bodyPr/>
                    <a:lstStyle/>
                    <a:p>
                      <a:pPr algn="l" fontAlgn="t"/>
                      <a:r>
                        <a:rPr lang="en-US" sz="800" u="none" strike="noStrike">
                          <a:effectLst/>
                        </a:rPr>
                        <a:t>Design</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Intermediate</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Free</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PC</a:t>
                      </a:r>
                      <a:endParaRPr lang="en-US" sz="800" b="0" i="0" u="none" strike="noStrike">
                        <a:solidFill>
                          <a:srgbClr val="404040"/>
                        </a:solidFill>
                        <a:effectLst/>
                        <a:latin typeface="Corbel" panose="020B0503020204020204" pitchFamily="34" charset="0"/>
                      </a:endParaRPr>
                    </a:p>
                  </a:txBody>
                  <a:tcPr marL="6060" marR="6060" marT="6060" marB="0"/>
                </a:tc>
              </a:tr>
              <a:tr h="145449">
                <a:tc>
                  <a:txBody>
                    <a:bodyPr/>
                    <a:lstStyle/>
                    <a:p>
                      <a:pPr algn="l" fontAlgn="ctr"/>
                      <a:r>
                        <a:rPr lang="en-US" sz="800" u="sng" strike="noStrike">
                          <a:effectLst/>
                          <a:hlinkClick r:id="rId16"/>
                        </a:rPr>
                        <a:t>Freeform Plus</a:t>
                      </a:r>
                      <a:endParaRPr lang="en-US" sz="800" b="0" i="0" u="sng" strike="noStrike">
                        <a:solidFill>
                          <a:srgbClr val="0070C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Design</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Professional</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Proprietary</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PC</a:t>
                      </a:r>
                      <a:endParaRPr lang="en-US" sz="800" b="0" i="0" u="none" strike="noStrike">
                        <a:solidFill>
                          <a:srgbClr val="404040"/>
                        </a:solidFill>
                        <a:effectLst/>
                        <a:latin typeface="Corbel" panose="020B0503020204020204" pitchFamily="34" charset="0"/>
                      </a:endParaRPr>
                    </a:p>
                  </a:txBody>
                  <a:tcPr marL="6060" marR="6060" marT="6060" marB="0"/>
                </a:tc>
              </a:tr>
              <a:tr h="145449">
                <a:tc>
                  <a:txBody>
                    <a:bodyPr/>
                    <a:lstStyle/>
                    <a:p>
                      <a:pPr algn="l" fontAlgn="ctr"/>
                      <a:r>
                        <a:rPr lang="en-US" sz="800" u="sng" strike="noStrike">
                          <a:effectLst/>
                          <a:hlinkClick r:id="rId17"/>
                        </a:rPr>
                        <a:t>Fusion 360</a:t>
                      </a:r>
                      <a:endParaRPr lang="en-US" sz="800" b="0" i="0" u="sng" strike="noStrike">
                        <a:solidFill>
                          <a:srgbClr val="0070C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Design</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Professional</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Free, $300/y</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PC</a:t>
                      </a:r>
                      <a:endParaRPr lang="en-US" sz="800" b="0" i="0" u="none" strike="noStrike">
                        <a:solidFill>
                          <a:srgbClr val="404040"/>
                        </a:solidFill>
                        <a:effectLst/>
                        <a:latin typeface="Corbel" panose="020B0503020204020204" pitchFamily="34" charset="0"/>
                      </a:endParaRPr>
                    </a:p>
                  </a:txBody>
                  <a:tcPr marL="6060" marR="6060" marT="6060" marB="0"/>
                </a:tc>
              </a:tr>
              <a:tr h="145449">
                <a:tc>
                  <a:txBody>
                    <a:bodyPr/>
                    <a:lstStyle/>
                    <a:p>
                      <a:pPr algn="l" fontAlgn="ctr"/>
                      <a:r>
                        <a:rPr lang="en-US" sz="800" u="sng" strike="noStrike">
                          <a:effectLst/>
                          <a:hlinkClick r:id="rId18"/>
                        </a:rPr>
                        <a:t>GrabCAD</a:t>
                      </a:r>
                      <a:endParaRPr lang="en-US" sz="800" b="0" i="0" u="sng" strike="noStrike">
                        <a:solidFill>
                          <a:srgbClr val="0070C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Viewer</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Beginner</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Free</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Web</a:t>
                      </a:r>
                      <a:endParaRPr lang="en-US" sz="800" b="0" i="0" u="none" strike="noStrike">
                        <a:solidFill>
                          <a:srgbClr val="404040"/>
                        </a:solidFill>
                        <a:effectLst/>
                        <a:latin typeface="Corbel" panose="020B0503020204020204" pitchFamily="34" charset="0"/>
                      </a:endParaRPr>
                    </a:p>
                  </a:txBody>
                  <a:tcPr marL="6060" marR="6060" marT="6060" marB="0"/>
                </a:tc>
              </a:tr>
              <a:tr h="145449">
                <a:tc>
                  <a:txBody>
                    <a:bodyPr/>
                    <a:lstStyle/>
                    <a:p>
                      <a:pPr algn="l" fontAlgn="ctr"/>
                      <a:r>
                        <a:rPr lang="en-US" sz="800" u="sng" strike="noStrike">
                          <a:effectLst/>
                        </a:rPr>
                        <a:t>Grasshopper</a:t>
                      </a:r>
                      <a:endParaRPr lang="en-US" sz="800" b="0" i="0" u="sng" strike="noStrike">
                        <a:solidFill>
                          <a:srgbClr val="0070C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Design</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Beginner</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Free</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PC</a:t>
                      </a:r>
                      <a:endParaRPr lang="en-US" sz="800" b="0" i="0" u="none" strike="noStrike">
                        <a:solidFill>
                          <a:srgbClr val="404040"/>
                        </a:solidFill>
                        <a:effectLst/>
                        <a:latin typeface="Corbel" panose="020B0503020204020204" pitchFamily="34" charset="0"/>
                      </a:endParaRPr>
                    </a:p>
                  </a:txBody>
                  <a:tcPr marL="6060" marR="6060" marT="6060" marB="0"/>
                </a:tc>
              </a:tr>
              <a:tr h="145449">
                <a:tc>
                  <a:txBody>
                    <a:bodyPr/>
                    <a:lstStyle/>
                    <a:p>
                      <a:pPr algn="l" fontAlgn="ctr"/>
                      <a:r>
                        <a:rPr lang="en-US" sz="800" u="sng" strike="noStrike">
                          <a:effectLst/>
                          <a:hlinkClick r:id="rId19"/>
                        </a:rPr>
                        <a:t>Inspire</a:t>
                      </a:r>
                      <a:endParaRPr lang="en-US" sz="800" b="0" i="0" u="sng" strike="noStrike">
                        <a:solidFill>
                          <a:srgbClr val="0070C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Optimization</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Professional</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Proprietary</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PC</a:t>
                      </a:r>
                      <a:endParaRPr lang="en-US" sz="800" b="0" i="0" u="none" strike="noStrike">
                        <a:solidFill>
                          <a:srgbClr val="404040"/>
                        </a:solidFill>
                        <a:effectLst/>
                        <a:latin typeface="Corbel" panose="020B0503020204020204" pitchFamily="34" charset="0"/>
                      </a:endParaRPr>
                    </a:p>
                  </a:txBody>
                  <a:tcPr marL="6060" marR="6060" marT="6060" marB="0"/>
                </a:tc>
              </a:tr>
              <a:tr h="145449">
                <a:tc>
                  <a:txBody>
                    <a:bodyPr/>
                    <a:lstStyle/>
                    <a:p>
                      <a:pPr algn="l" fontAlgn="t"/>
                      <a:r>
                        <a:rPr lang="en-US" sz="800" u="sng" strike="noStrike">
                          <a:effectLst/>
                          <a:hlinkClick r:id="rId20"/>
                        </a:rPr>
                        <a:t>Meshfix</a:t>
                      </a:r>
                      <a:endParaRPr lang="en-US" sz="800" b="0" i="0" u="sng" strike="noStrike">
                        <a:solidFill>
                          <a:srgbClr val="0563C1"/>
                        </a:solidFill>
                        <a:effectLst/>
                        <a:latin typeface="Corbel" panose="020B0503020204020204" pitchFamily="34" charset="0"/>
                      </a:endParaRPr>
                    </a:p>
                  </a:txBody>
                  <a:tcPr marL="6060" marR="6060" marT="6060" marB="0"/>
                </a:tc>
                <a:tc>
                  <a:txBody>
                    <a:bodyPr/>
                    <a:lstStyle/>
                    <a:p>
                      <a:pPr algn="l" fontAlgn="t"/>
                      <a:r>
                        <a:rPr lang="en-US" sz="800" u="none" strike="noStrike">
                          <a:effectLst/>
                        </a:rPr>
                        <a:t>Editinig</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Intermediate</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Free</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DOS</a:t>
                      </a:r>
                      <a:endParaRPr lang="en-US" sz="800" b="0" i="0" u="none" strike="noStrike">
                        <a:solidFill>
                          <a:srgbClr val="404040"/>
                        </a:solidFill>
                        <a:effectLst/>
                        <a:latin typeface="Corbel" panose="020B0503020204020204" pitchFamily="34" charset="0"/>
                      </a:endParaRPr>
                    </a:p>
                  </a:txBody>
                  <a:tcPr marL="6060" marR="6060" marT="6060" marB="0"/>
                </a:tc>
              </a:tr>
              <a:tr h="145449">
                <a:tc>
                  <a:txBody>
                    <a:bodyPr/>
                    <a:lstStyle/>
                    <a:p>
                      <a:pPr algn="l" fontAlgn="t"/>
                      <a:r>
                        <a:rPr lang="en-US" sz="800" u="sng" strike="noStrike">
                          <a:effectLst/>
                          <a:hlinkClick r:id="rId21"/>
                        </a:rPr>
                        <a:t>MeshLab</a:t>
                      </a:r>
                      <a:endParaRPr lang="en-US" sz="800" b="0" i="0" u="sng" strike="noStrike">
                        <a:solidFill>
                          <a:srgbClr val="0563C1"/>
                        </a:solidFill>
                        <a:effectLst/>
                        <a:latin typeface="Corbel" panose="020B0503020204020204" pitchFamily="34" charset="0"/>
                      </a:endParaRPr>
                    </a:p>
                  </a:txBody>
                  <a:tcPr marL="6060" marR="6060" marT="6060" marB="0"/>
                </a:tc>
                <a:tc>
                  <a:txBody>
                    <a:bodyPr/>
                    <a:lstStyle/>
                    <a:p>
                      <a:pPr algn="l" fontAlgn="t"/>
                      <a:r>
                        <a:rPr lang="en-US" sz="800" u="none" strike="noStrike">
                          <a:effectLst/>
                        </a:rPr>
                        <a:t>Editinig</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Professional</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Free</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PC</a:t>
                      </a:r>
                      <a:endParaRPr lang="en-US" sz="800" b="0" i="0" u="none" strike="noStrike">
                        <a:solidFill>
                          <a:srgbClr val="404040"/>
                        </a:solidFill>
                        <a:effectLst/>
                        <a:latin typeface="Corbel" panose="020B0503020204020204" pitchFamily="34" charset="0"/>
                      </a:endParaRPr>
                    </a:p>
                  </a:txBody>
                  <a:tcPr marL="6060" marR="6060" marT="6060" marB="0"/>
                </a:tc>
              </a:tr>
              <a:tr h="145449">
                <a:tc>
                  <a:txBody>
                    <a:bodyPr/>
                    <a:lstStyle/>
                    <a:p>
                      <a:pPr algn="l" fontAlgn="t"/>
                      <a:r>
                        <a:rPr lang="en-US" sz="800" u="sng" strike="noStrike">
                          <a:effectLst/>
                          <a:hlinkClick r:id="rId22"/>
                        </a:rPr>
                        <a:t>Meshmixer</a:t>
                      </a:r>
                      <a:endParaRPr lang="en-US" sz="800" b="0" i="0" u="sng" strike="noStrike">
                        <a:solidFill>
                          <a:srgbClr val="0563C1"/>
                        </a:solidFill>
                        <a:effectLst/>
                        <a:latin typeface="Corbel" panose="020B0503020204020204" pitchFamily="34" charset="0"/>
                      </a:endParaRPr>
                    </a:p>
                  </a:txBody>
                  <a:tcPr marL="6060" marR="6060" marT="6060" marB="0"/>
                </a:tc>
                <a:tc>
                  <a:txBody>
                    <a:bodyPr/>
                    <a:lstStyle/>
                    <a:p>
                      <a:pPr algn="l" fontAlgn="t"/>
                      <a:r>
                        <a:rPr lang="en-US" sz="800" u="none" strike="noStrike">
                          <a:effectLst/>
                        </a:rPr>
                        <a:t>Editinig</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060" marR="6060" marT="6060"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060" marR="6060" marT="6060" marB="0"/>
                </a:tc>
                <a:tc>
                  <a:txBody>
                    <a:bodyPr/>
                    <a:lstStyle/>
                    <a:p>
                      <a:pPr algn="l" fontAlgn="t"/>
                      <a:r>
                        <a:rPr lang="en-US" sz="800" u="none" strike="noStrike">
                          <a:effectLst/>
                        </a:rPr>
                        <a:t>Professional</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a:effectLst/>
                        </a:rPr>
                        <a:t>Free</a:t>
                      </a:r>
                      <a:endParaRPr lang="en-US" sz="800" b="0" i="0" u="none" strike="noStrike">
                        <a:solidFill>
                          <a:srgbClr val="404040"/>
                        </a:solidFill>
                        <a:effectLst/>
                        <a:latin typeface="Corbel" panose="020B0503020204020204" pitchFamily="34" charset="0"/>
                      </a:endParaRPr>
                    </a:p>
                  </a:txBody>
                  <a:tcPr marL="6060" marR="6060" marT="6060" marB="0"/>
                </a:tc>
                <a:tc>
                  <a:txBody>
                    <a:bodyPr/>
                    <a:lstStyle/>
                    <a:p>
                      <a:pPr algn="l" fontAlgn="t"/>
                      <a:r>
                        <a:rPr lang="en-US" sz="800" u="none" strike="noStrike" dirty="0">
                          <a:effectLst/>
                        </a:rPr>
                        <a:t>PC</a:t>
                      </a:r>
                      <a:endParaRPr lang="en-US" sz="800" b="0" i="0" u="none" strike="noStrike" dirty="0">
                        <a:solidFill>
                          <a:srgbClr val="404040"/>
                        </a:solidFill>
                        <a:effectLst/>
                        <a:latin typeface="Corbel" panose="020B0503020204020204" pitchFamily="34" charset="0"/>
                      </a:endParaRPr>
                    </a:p>
                  </a:txBody>
                  <a:tcPr marL="6060" marR="6060" marT="6060" marB="0"/>
                </a:tc>
              </a:tr>
            </a:tbl>
          </a:graphicData>
        </a:graphic>
      </p:graphicFrame>
    </p:spTree>
    <p:extLst>
      <p:ext uri="{BB962C8B-B14F-4D97-AF65-F5344CB8AC3E}">
        <p14:creationId xmlns:p14="http://schemas.microsoft.com/office/powerpoint/2010/main" val="3917096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48759865"/>
              </p:ext>
            </p:extLst>
          </p:nvPr>
        </p:nvGraphicFramePr>
        <p:xfrm>
          <a:off x="838200" y="2409685"/>
          <a:ext cx="10515599" cy="3637431"/>
        </p:xfrm>
        <a:graphic>
          <a:graphicData uri="http://schemas.openxmlformats.org/drawingml/2006/table">
            <a:tbl>
              <a:tblPr>
                <a:tableStyleId>{5C22544A-7EE6-4342-B048-85BDC9FD1C3A}</a:tableStyleId>
              </a:tblPr>
              <a:tblGrid>
                <a:gridCol w="1336293"/>
                <a:gridCol w="698984"/>
                <a:gridCol w="328934"/>
                <a:gridCol w="308375"/>
                <a:gridCol w="442005"/>
                <a:gridCol w="534517"/>
                <a:gridCol w="370050"/>
                <a:gridCol w="298096"/>
                <a:gridCol w="493401"/>
                <a:gridCol w="246700"/>
                <a:gridCol w="534517"/>
                <a:gridCol w="328934"/>
                <a:gridCol w="442005"/>
                <a:gridCol w="359771"/>
                <a:gridCol w="328934"/>
                <a:gridCol w="308375"/>
                <a:gridCol w="411167"/>
                <a:gridCol w="842893"/>
                <a:gridCol w="884009"/>
                <a:gridCol w="1017639"/>
              </a:tblGrid>
              <a:tr h="173211">
                <a:tc>
                  <a:txBody>
                    <a:bodyPr/>
                    <a:lstStyle/>
                    <a:p>
                      <a:pPr algn="l" fontAlgn="t"/>
                      <a:r>
                        <a:rPr lang="en-US" sz="800" u="sng" strike="noStrike">
                          <a:effectLst/>
                          <a:hlinkClick r:id="rId2"/>
                        </a:rPr>
                        <a:t>Netfabb</a:t>
                      </a:r>
                      <a:endParaRPr lang="en-US" sz="800" b="0" i="0" u="sng" strike="noStrike">
                        <a:solidFill>
                          <a:srgbClr val="0563C1"/>
                        </a:solidFill>
                        <a:effectLst/>
                        <a:latin typeface="Corbel" panose="020B0503020204020204" pitchFamily="34" charset="0"/>
                      </a:endParaRPr>
                    </a:p>
                  </a:txBody>
                  <a:tcPr marL="6168" marR="6168" marT="6168" marB="0"/>
                </a:tc>
                <a:tc>
                  <a:txBody>
                    <a:bodyPr/>
                    <a:lstStyle/>
                    <a:p>
                      <a:pPr algn="l" fontAlgn="t"/>
                      <a:r>
                        <a:rPr lang="en-US" sz="800" u="none" strike="noStrike">
                          <a:effectLst/>
                        </a:rPr>
                        <a:t>Editinig</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Intermediate</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€ 1,500</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PC</a:t>
                      </a:r>
                      <a:endParaRPr lang="en-US" sz="800" b="0" i="0" u="none" strike="noStrike">
                        <a:solidFill>
                          <a:srgbClr val="404040"/>
                        </a:solidFill>
                        <a:effectLst/>
                        <a:latin typeface="Corbel" panose="020B0503020204020204" pitchFamily="34" charset="0"/>
                      </a:endParaRPr>
                    </a:p>
                  </a:txBody>
                  <a:tcPr marL="6168" marR="6168" marT="6168" marB="0"/>
                </a:tc>
              </a:tr>
              <a:tr h="173211">
                <a:tc>
                  <a:txBody>
                    <a:bodyPr/>
                    <a:lstStyle/>
                    <a:p>
                      <a:pPr algn="l" fontAlgn="t"/>
                      <a:r>
                        <a:rPr lang="en-US" sz="800" u="sng" strike="noStrike">
                          <a:effectLst/>
                          <a:hlinkClick r:id="rId3"/>
                        </a:rPr>
                        <a:t>OctoPrint</a:t>
                      </a:r>
                      <a:endParaRPr lang="en-US" sz="800" b="0" i="0" u="sng" strike="noStrike">
                        <a:solidFill>
                          <a:srgbClr val="0070C0"/>
                        </a:solidFill>
                        <a:effectLst/>
                        <a:latin typeface="Corbel" panose="020B0503020204020204" pitchFamily="34" charset="0"/>
                      </a:endParaRPr>
                    </a:p>
                  </a:txBody>
                  <a:tcPr marL="6168" marR="6168" marT="6168" marB="0"/>
                </a:tc>
                <a:tc>
                  <a:txBody>
                    <a:bodyPr/>
                    <a:lstStyle/>
                    <a:p>
                      <a:pPr algn="l" fontAlgn="t"/>
                      <a:r>
                        <a:rPr lang="en-US" sz="800" u="none" strike="noStrike">
                          <a:effectLst/>
                        </a:rPr>
                        <a:t>Printing</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Professional</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Free</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Web</a:t>
                      </a:r>
                      <a:endParaRPr lang="en-US" sz="800" b="0" i="0" u="none" strike="noStrike">
                        <a:solidFill>
                          <a:srgbClr val="404040"/>
                        </a:solidFill>
                        <a:effectLst/>
                        <a:latin typeface="Corbel" panose="020B0503020204020204" pitchFamily="34" charset="0"/>
                      </a:endParaRPr>
                    </a:p>
                  </a:txBody>
                  <a:tcPr marL="6168" marR="6168" marT="6168" marB="0"/>
                </a:tc>
              </a:tr>
              <a:tr h="173211">
                <a:tc>
                  <a:txBody>
                    <a:bodyPr/>
                    <a:lstStyle/>
                    <a:p>
                      <a:pPr algn="l" fontAlgn="ctr"/>
                      <a:r>
                        <a:rPr lang="en-US" sz="800" u="sng" strike="noStrike">
                          <a:effectLst/>
                        </a:rPr>
                        <a:t>OnShape</a:t>
                      </a:r>
                      <a:endParaRPr lang="en-US" sz="800" b="0" i="0" u="sng" strike="noStrike">
                        <a:solidFill>
                          <a:srgbClr val="0070C0"/>
                        </a:solidFill>
                        <a:effectLst/>
                        <a:latin typeface="Calibri" panose="020F050202020403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Professional</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Free</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Web</a:t>
                      </a:r>
                      <a:endParaRPr lang="en-US" sz="800" b="0" i="0" u="none" strike="noStrike">
                        <a:solidFill>
                          <a:srgbClr val="404040"/>
                        </a:solidFill>
                        <a:effectLst/>
                        <a:latin typeface="Corbel" panose="020B0503020204020204" pitchFamily="34" charset="0"/>
                      </a:endParaRPr>
                    </a:p>
                  </a:txBody>
                  <a:tcPr marL="6168" marR="6168" marT="6168" marB="0"/>
                </a:tc>
              </a:tr>
              <a:tr h="173211">
                <a:tc>
                  <a:txBody>
                    <a:bodyPr/>
                    <a:lstStyle/>
                    <a:p>
                      <a:pPr algn="l" fontAlgn="ctr"/>
                      <a:r>
                        <a:rPr lang="en-US" sz="800" u="sng" strike="noStrike">
                          <a:effectLst/>
                          <a:hlinkClick r:id="rId4"/>
                        </a:rPr>
                        <a:t>P3D.in</a:t>
                      </a:r>
                      <a:endParaRPr lang="en-US" sz="800" b="0" i="0" u="sng" strike="noStrike">
                        <a:solidFill>
                          <a:srgbClr val="0070C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Viewer</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Beginner</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Free</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Web</a:t>
                      </a:r>
                      <a:endParaRPr lang="en-US" sz="800" b="0" i="0" u="none" strike="noStrike">
                        <a:solidFill>
                          <a:srgbClr val="404040"/>
                        </a:solidFill>
                        <a:effectLst/>
                        <a:latin typeface="Corbel" panose="020B0503020204020204" pitchFamily="34" charset="0"/>
                      </a:endParaRPr>
                    </a:p>
                  </a:txBody>
                  <a:tcPr marL="6168" marR="6168" marT="6168" marB="0"/>
                </a:tc>
              </a:tr>
              <a:tr h="173211">
                <a:tc>
                  <a:txBody>
                    <a:bodyPr/>
                    <a:lstStyle/>
                    <a:p>
                      <a:pPr algn="l" fontAlgn="ctr"/>
                      <a:r>
                        <a:rPr lang="en-US" sz="800" u="sng" strike="noStrike">
                          <a:effectLst/>
                          <a:hlinkClick r:id="rId5"/>
                        </a:rPr>
                        <a:t>ParaView</a:t>
                      </a:r>
                      <a:endParaRPr lang="en-US" sz="800" b="0" i="0" u="sng" strike="noStrike">
                        <a:solidFill>
                          <a:srgbClr val="0070C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Viewer</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Professional</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Free</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PC, Web</a:t>
                      </a:r>
                      <a:endParaRPr lang="en-US" sz="800" b="0" i="0" u="none" strike="noStrike">
                        <a:solidFill>
                          <a:srgbClr val="404040"/>
                        </a:solidFill>
                        <a:effectLst/>
                        <a:latin typeface="Corbel" panose="020B0503020204020204" pitchFamily="34" charset="0"/>
                      </a:endParaRPr>
                    </a:p>
                  </a:txBody>
                  <a:tcPr marL="6168" marR="6168" marT="6168" marB="0"/>
                </a:tc>
              </a:tr>
              <a:tr h="173211">
                <a:tc>
                  <a:txBody>
                    <a:bodyPr/>
                    <a:lstStyle/>
                    <a:p>
                      <a:pPr algn="l" fontAlgn="ctr"/>
                      <a:r>
                        <a:rPr lang="en-US" sz="800" u="sng" strike="noStrike">
                          <a:effectLst/>
                          <a:hlinkClick r:id="rId6"/>
                        </a:rPr>
                        <a:t>PCL</a:t>
                      </a:r>
                      <a:endParaRPr lang="en-US" sz="800" b="0" i="0" u="sng" strike="noStrike">
                        <a:solidFill>
                          <a:srgbClr val="0070C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Library</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Professional</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Free, $300/y</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PC</a:t>
                      </a:r>
                      <a:endParaRPr lang="en-US" sz="800" b="0" i="0" u="none" strike="noStrike">
                        <a:solidFill>
                          <a:srgbClr val="404040"/>
                        </a:solidFill>
                        <a:effectLst/>
                        <a:latin typeface="Corbel" panose="020B0503020204020204" pitchFamily="34" charset="0"/>
                      </a:endParaRPr>
                    </a:p>
                  </a:txBody>
                  <a:tcPr marL="6168" marR="6168" marT="6168" marB="0"/>
                </a:tc>
              </a:tr>
              <a:tr h="173211">
                <a:tc>
                  <a:txBody>
                    <a:bodyPr/>
                    <a:lstStyle/>
                    <a:p>
                      <a:pPr algn="l" fontAlgn="ctr"/>
                      <a:r>
                        <a:rPr lang="en-US" sz="800" u="sng" strike="noStrike">
                          <a:effectLst/>
                          <a:hlinkClick r:id="rId7"/>
                        </a:rPr>
                        <a:t>Recap</a:t>
                      </a:r>
                      <a:endParaRPr lang="en-US" sz="800" b="0" i="0" u="sng" strike="noStrike">
                        <a:solidFill>
                          <a:srgbClr val="0070C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Beginner</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Free</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Web</a:t>
                      </a:r>
                      <a:endParaRPr lang="en-US" sz="800" b="0" i="0" u="none" strike="noStrike">
                        <a:solidFill>
                          <a:srgbClr val="404040"/>
                        </a:solidFill>
                        <a:effectLst/>
                        <a:latin typeface="Corbel" panose="020B0503020204020204" pitchFamily="34" charset="0"/>
                      </a:endParaRPr>
                    </a:p>
                  </a:txBody>
                  <a:tcPr marL="6168" marR="6168" marT="6168" marB="0"/>
                </a:tc>
              </a:tr>
              <a:tr h="173211">
                <a:tc>
                  <a:txBody>
                    <a:bodyPr/>
                    <a:lstStyle/>
                    <a:p>
                      <a:pPr algn="l" fontAlgn="ctr"/>
                      <a:r>
                        <a:rPr lang="en-US" sz="800" u="sng" strike="noStrike">
                          <a:effectLst/>
                          <a:hlinkClick r:id="rId8"/>
                        </a:rPr>
                        <a:t>Remake</a:t>
                      </a:r>
                      <a:endParaRPr lang="en-US" sz="800" b="0" i="0" u="sng" strike="noStrike">
                        <a:solidFill>
                          <a:srgbClr val="0070C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Editinig</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Professional</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Free, $300/y</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PC</a:t>
                      </a:r>
                      <a:endParaRPr lang="en-US" sz="800" b="0" i="0" u="none" strike="noStrike">
                        <a:solidFill>
                          <a:srgbClr val="404040"/>
                        </a:solidFill>
                        <a:effectLst/>
                        <a:latin typeface="Corbel" panose="020B0503020204020204" pitchFamily="34" charset="0"/>
                      </a:endParaRPr>
                    </a:p>
                  </a:txBody>
                  <a:tcPr marL="6168" marR="6168" marT="6168" marB="0"/>
                </a:tc>
              </a:tr>
              <a:tr h="173211">
                <a:tc>
                  <a:txBody>
                    <a:bodyPr/>
                    <a:lstStyle/>
                    <a:p>
                      <a:pPr algn="l" fontAlgn="t"/>
                      <a:r>
                        <a:rPr lang="en-US" sz="800" u="sng" strike="noStrike">
                          <a:effectLst/>
                          <a:hlinkClick r:id="rId9"/>
                        </a:rPr>
                        <a:t>Repetier</a:t>
                      </a:r>
                      <a:endParaRPr lang="en-US" sz="800" b="0" i="0" u="sng" strike="noStrike">
                        <a:solidFill>
                          <a:srgbClr val="0563C1"/>
                        </a:solidFill>
                        <a:effectLst/>
                        <a:latin typeface="Corbel" panose="020B0503020204020204" pitchFamily="34" charset="0"/>
                      </a:endParaRPr>
                    </a:p>
                  </a:txBody>
                  <a:tcPr marL="6168" marR="6168" marT="6168" marB="0"/>
                </a:tc>
                <a:tc>
                  <a:txBody>
                    <a:bodyPr/>
                    <a:lstStyle/>
                    <a:p>
                      <a:pPr algn="l" fontAlgn="t"/>
                      <a:r>
                        <a:rPr lang="en-US" sz="800" u="none" strike="noStrike">
                          <a:effectLst/>
                        </a:rPr>
                        <a:t>Printing</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Intermediate</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Free</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PC, Web</a:t>
                      </a:r>
                      <a:endParaRPr lang="en-US" sz="800" b="0" i="0" u="none" strike="noStrike">
                        <a:solidFill>
                          <a:srgbClr val="404040"/>
                        </a:solidFill>
                        <a:effectLst/>
                        <a:latin typeface="Corbel" panose="020B0503020204020204" pitchFamily="34" charset="0"/>
                      </a:endParaRPr>
                    </a:p>
                  </a:txBody>
                  <a:tcPr marL="6168" marR="6168" marT="6168" marB="0"/>
                </a:tc>
              </a:tr>
              <a:tr h="173211">
                <a:tc>
                  <a:txBody>
                    <a:bodyPr/>
                    <a:lstStyle/>
                    <a:p>
                      <a:pPr algn="l" fontAlgn="t"/>
                      <a:r>
                        <a:rPr lang="en-US" sz="800" u="sng" strike="noStrike">
                          <a:effectLst/>
                          <a:hlinkClick r:id="rId10"/>
                        </a:rPr>
                        <a:t>Sculptris</a:t>
                      </a:r>
                      <a:endParaRPr lang="en-US" sz="800" b="0" i="0" u="sng" strike="noStrike">
                        <a:solidFill>
                          <a:srgbClr val="0563C1"/>
                        </a:solidFill>
                        <a:effectLst/>
                        <a:latin typeface="Corbel" panose="020B0503020204020204" pitchFamily="34" charset="0"/>
                      </a:endParaRPr>
                    </a:p>
                  </a:txBody>
                  <a:tcPr marL="6168" marR="6168" marT="6168" marB="0"/>
                </a:tc>
                <a:tc>
                  <a:txBody>
                    <a:bodyPr/>
                    <a:lstStyle/>
                    <a:p>
                      <a:pPr algn="l" fontAlgn="t"/>
                      <a:r>
                        <a:rPr lang="en-US" sz="800" u="none" strike="noStrike">
                          <a:effectLst/>
                        </a:rPr>
                        <a:t>Design</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Beginner</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Free</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PC</a:t>
                      </a:r>
                      <a:endParaRPr lang="en-US" sz="800" b="0" i="0" u="none" strike="noStrike">
                        <a:solidFill>
                          <a:srgbClr val="404040"/>
                        </a:solidFill>
                        <a:effectLst/>
                        <a:latin typeface="Corbel" panose="020B0503020204020204" pitchFamily="34" charset="0"/>
                      </a:endParaRPr>
                    </a:p>
                  </a:txBody>
                  <a:tcPr marL="6168" marR="6168" marT="6168" marB="0"/>
                </a:tc>
              </a:tr>
              <a:tr h="173211">
                <a:tc>
                  <a:txBody>
                    <a:bodyPr/>
                    <a:lstStyle/>
                    <a:p>
                      <a:pPr algn="l" fontAlgn="ctr"/>
                      <a:r>
                        <a:rPr lang="en-US" sz="800" u="sng" strike="noStrike">
                          <a:effectLst/>
                          <a:hlinkClick r:id="rId11"/>
                        </a:rPr>
                        <a:t>Shapeshifter</a:t>
                      </a:r>
                      <a:endParaRPr lang="en-US" sz="800" b="0" i="0" u="sng" strike="noStrike">
                        <a:solidFill>
                          <a:srgbClr val="0070C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Design</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Beginner</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Free</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Web</a:t>
                      </a:r>
                      <a:endParaRPr lang="en-US" sz="800" b="0" i="0" u="none" strike="noStrike">
                        <a:solidFill>
                          <a:srgbClr val="404040"/>
                        </a:solidFill>
                        <a:effectLst/>
                        <a:latin typeface="Corbel" panose="020B0503020204020204" pitchFamily="34" charset="0"/>
                      </a:endParaRPr>
                    </a:p>
                  </a:txBody>
                  <a:tcPr marL="6168" marR="6168" marT="6168" marB="0"/>
                </a:tc>
              </a:tr>
              <a:tr h="173211">
                <a:tc>
                  <a:txBody>
                    <a:bodyPr/>
                    <a:lstStyle/>
                    <a:p>
                      <a:pPr algn="l" fontAlgn="t"/>
                      <a:r>
                        <a:rPr lang="en-US" sz="800" u="sng" strike="noStrike">
                          <a:effectLst/>
                          <a:hlinkClick r:id="rId12"/>
                        </a:rPr>
                        <a:t>Simplify3D</a:t>
                      </a:r>
                      <a:endParaRPr lang="en-US" sz="800" b="0" i="0" u="sng" strike="noStrike">
                        <a:solidFill>
                          <a:srgbClr val="0563C1"/>
                        </a:solidFill>
                        <a:effectLst/>
                        <a:latin typeface="Corbel" panose="020B0503020204020204" pitchFamily="34" charset="0"/>
                      </a:endParaRPr>
                    </a:p>
                  </a:txBody>
                  <a:tcPr marL="6168" marR="6168" marT="6168" marB="0"/>
                </a:tc>
                <a:tc>
                  <a:txBody>
                    <a:bodyPr/>
                    <a:lstStyle/>
                    <a:p>
                      <a:pPr algn="l" fontAlgn="t"/>
                      <a:r>
                        <a:rPr lang="en-US" sz="800" u="none" strike="noStrike">
                          <a:effectLst/>
                        </a:rPr>
                        <a:t>Printing</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Professional</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$149 </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PC</a:t>
                      </a:r>
                      <a:endParaRPr lang="en-US" sz="800" b="0" i="0" u="none" strike="noStrike">
                        <a:solidFill>
                          <a:srgbClr val="404040"/>
                        </a:solidFill>
                        <a:effectLst/>
                        <a:latin typeface="Corbel" panose="020B0503020204020204" pitchFamily="34" charset="0"/>
                      </a:endParaRPr>
                    </a:p>
                  </a:txBody>
                  <a:tcPr marL="6168" marR="6168" marT="6168" marB="0"/>
                </a:tc>
              </a:tr>
              <a:tr h="173211">
                <a:tc>
                  <a:txBody>
                    <a:bodyPr/>
                    <a:lstStyle/>
                    <a:p>
                      <a:pPr algn="l" fontAlgn="ctr"/>
                      <a:r>
                        <a:rPr lang="en-US" sz="800" u="sng" strike="noStrike">
                          <a:effectLst/>
                          <a:hlinkClick r:id="rId13"/>
                        </a:rPr>
                        <a:t>SketchFab</a:t>
                      </a:r>
                      <a:endParaRPr lang="en-US" sz="800" b="0" i="0" u="sng" strike="noStrike">
                        <a:solidFill>
                          <a:srgbClr val="0070C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Viewer</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Beginner</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Free</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Web</a:t>
                      </a:r>
                      <a:endParaRPr lang="en-US" sz="800" b="0" i="0" u="none" strike="noStrike">
                        <a:solidFill>
                          <a:srgbClr val="404040"/>
                        </a:solidFill>
                        <a:effectLst/>
                        <a:latin typeface="Corbel" panose="020B0503020204020204" pitchFamily="34" charset="0"/>
                      </a:endParaRPr>
                    </a:p>
                  </a:txBody>
                  <a:tcPr marL="6168" marR="6168" marT="6168" marB="0"/>
                </a:tc>
              </a:tr>
              <a:tr h="173211">
                <a:tc>
                  <a:txBody>
                    <a:bodyPr/>
                    <a:lstStyle/>
                    <a:p>
                      <a:pPr algn="l" fontAlgn="t"/>
                      <a:r>
                        <a:rPr lang="en-US" sz="800" u="sng" strike="noStrike">
                          <a:effectLst/>
                          <a:hlinkClick r:id="rId14"/>
                        </a:rPr>
                        <a:t>SketchUp</a:t>
                      </a:r>
                      <a:endParaRPr lang="en-US" sz="800" b="0" i="0" u="sng" strike="noStrike">
                        <a:solidFill>
                          <a:srgbClr val="0563C1"/>
                        </a:solidFill>
                        <a:effectLst/>
                        <a:latin typeface="Corbel" panose="020B0503020204020204" pitchFamily="34" charset="0"/>
                      </a:endParaRPr>
                    </a:p>
                  </a:txBody>
                  <a:tcPr marL="6168" marR="6168" marT="6168" marB="0"/>
                </a:tc>
                <a:tc>
                  <a:txBody>
                    <a:bodyPr/>
                    <a:lstStyle/>
                    <a:p>
                      <a:pPr algn="l" fontAlgn="t"/>
                      <a:r>
                        <a:rPr lang="en-US" sz="800" u="none" strike="noStrike">
                          <a:effectLst/>
                        </a:rPr>
                        <a:t>Design</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Intermediate</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Free</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PC</a:t>
                      </a:r>
                      <a:endParaRPr lang="en-US" sz="800" b="0" i="0" u="none" strike="noStrike">
                        <a:solidFill>
                          <a:srgbClr val="404040"/>
                        </a:solidFill>
                        <a:effectLst/>
                        <a:latin typeface="Corbel" panose="020B0503020204020204" pitchFamily="34" charset="0"/>
                      </a:endParaRPr>
                    </a:p>
                  </a:txBody>
                  <a:tcPr marL="6168" marR="6168" marT="6168" marB="0"/>
                </a:tc>
              </a:tr>
              <a:tr h="173211">
                <a:tc>
                  <a:txBody>
                    <a:bodyPr/>
                    <a:lstStyle/>
                    <a:p>
                      <a:pPr algn="l" fontAlgn="t"/>
                      <a:r>
                        <a:rPr lang="en-US" sz="800" u="sng" strike="noStrike">
                          <a:effectLst/>
                          <a:hlinkClick r:id="rId15"/>
                        </a:rPr>
                        <a:t>Slic3r</a:t>
                      </a:r>
                      <a:endParaRPr lang="en-US" sz="800" b="0" i="0" u="sng" strike="noStrike">
                        <a:solidFill>
                          <a:srgbClr val="0563C1"/>
                        </a:solidFill>
                        <a:effectLst/>
                        <a:latin typeface="Corbel" panose="020B0503020204020204" pitchFamily="34" charset="0"/>
                      </a:endParaRPr>
                    </a:p>
                  </a:txBody>
                  <a:tcPr marL="6168" marR="6168" marT="6168" marB="0"/>
                </a:tc>
                <a:tc>
                  <a:txBody>
                    <a:bodyPr/>
                    <a:lstStyle/>
                    <a:p>
                      <a:pPr algn="l" fontAlgn="t"/>
                      <a:r>
                        <a:rPr lang="en-US" sz="800" u="none" strike="noStrike">
                          <a:effectLst/>
                        </a:rPr>
                        <a:t>Printing</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Professional</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Free</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PC</a:t>
                      </a:r>
                      <a:endParaRPr lang="en-US" sz="800" b="0" i="0" u="none" strike="noStrike">
                        <a:solidFill>
                          <a:srgbClr val="404040"/>
                        </a:solidFill>
                        <a:effectLst/>
                        <a:latin typeface="Corbel" panose="020B0503020204020204" pitchFamily="34" charset="0"/>
                      </a:endParaRPr>
                    </a:p>
                  </a:txBody>
                  <a:tcPr marL="6168" marR="6168" marT="6168" marB="0"/>
                </a:tc>
              </a:tr>
              <a:tr h="173211">
                <a:tc>
                  <a:txBody>
                    <a:bodyPr/>
                    <a:lstStyle/>
                    <a:p>
                      <a:pPr algn="l" fontAlgn="t"/>
                      <a:r>
                        <a:rPr lang="en-US" sz="800" u="sng" strike="noStrike">
                          <a:effectLst/>
                          <a:hlinkClick r:id="rId16"/>
                        </a:rPr>
                        <a:t>TinkerCAD</a:t>
                      </a:r>
                      <a:endParaRPr lang="en-US" sz="800" b="0" i="0" u="sng" strike="noStrike">
                        <a:solidFill>
                          <a:srgbClr val="0563C1"/>
                        </a:solidFill>
                        <a:effectLst/>
                        <a:latin typeface="Corbel" panose="020B0503020204020204" pitchFamily="34" charset="0"/>
                      </a:endParaRPr>
                    </a:p>
                  </a:txBody>
                  <a:tcPr marL="6168" marR="6168" marT="6168" marB="0"/>
                </a:tc>
                <a:tc>
                  <a:txBody>
                    <a:bodyPr/>
                    <a:lstStyle/>
                    <a:p>
                      <a:pPr algn="l" fontAlgn="t"/>
                      <a:r>
                        <a:rPr lang="en-US" sz="800" u="none" strike="noStrike">
                          <a:effectLst/>
                        </a:rPr>
                        <a:t>Design</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Beginner</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Free</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Web</a:t>
                      </a:r>
                      <a:endParaRPr lang="en-US" sz="800" b="0" i="0" u="none" strike="noStrike">
                        <a:solidFill>
                          <a:srgbClr val="404040"/>
                        </a:solidFill>
                        <a:effectLst/>
                        <a:latin typeface="Corbel" panose="020B0503020204020204" pitchFamily="34" charset="0"/>
                      </a:endParaRPr>
                    </a:p>
                  </a:txBody>
                  <a:tcPr marL="6168" marR="6168" marT="6168" marB="0"/>
                </a:tc>
              </a:tr>
              <a:tr h="173211">
                <a:tc>
                  <a:txBody>
                    <a:bodyPr/>
                    <a:lstStyle/>
                    <a:p>
                      <a:pPr algn="l" fontAlgn="ctr"/>
                      <a:r>
                        <a:rPr lang="en-US" sz="800" u="sng" strike="noStrike">
                          <a:effectLst/>
                        </a:rPr>
                        <a:t>Vectary</a:t>
                      </a:r>
                      <a:endParaRPr lang="en-US" sz="800" b="0" i="0" u="sng" strike="noStrike">
                        <a:solidFill>
                          <a:srgbClr val="0070C0"/>
                        </a:solidFill>
                        <a:effectLst/>
                        <a:latin typeface="Calibri" panose="020F0502020204030204" pitchFamily="34" charset="0"/>
                      </a:endParaRPr>
                    </a:p>
                  </a:txBody>
                  <a:tcPr marL="6168" marR="6168" marT="6168" marB="0" anchor="ctr"/>
                </a:tc>
                <a:tc>
                  <a:txBody>
                    <a:bodyPr/>
                    <a:lstStyle/>
                    <a:p>
                      <a:pPr algn="l" fontAlgn="t"/>
                      <a:r>
                        <a:rPr lang="en-US" sz="800" u="none" strike="noStrike">
                          <a:effectLst/>
                        </a:rPr>
                        <a:t>Design</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Intermediate</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Free</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Web</a:t>
                      </a:r>
                      <a:endParaRPr lang="en-US" sz="800" b="0" i="0" u="none" strike="noStrike">
                        <a:solidFill>
                          <a:srgbClr val="404040"/>
                        </a:solidFill>
                        <a:effectLst/>
                        <a:latin typeface="Corbel" panose="020B0503020204020204" pitchFamily="34" charset="0"/>
                      </a:endParaRPr>
                    </a:p>
                  </a:txBody>
                  <a:tcPr marL="6168" marR="6168" marT="6168" marB="0"/>
                </a:tc>
              </a:tr>
              <a:tr h="173211">
                <a:tc>
                  <a:txBody>
                    <a:bodyPr/>
                    <a:lstStyle/>
                    <a:p>
                      <a:pPr algn="l" fontAlgn="ctr"/>
                      <a:r>
                        <a:rPr lang="en-US" sz="800" u="sng" strike="noStrike">
                          <a:effectLst/>
                          <a:hlinkClick r:id="rId17"/>
                        </a:rPr>
                        <a:t>Visit</a:t>
                      </a:r>
                      <a:endParaRPr lang="en-US" sz="800" b="0" i="0" u="sng" strike="noStrike">
                        <a:solidFill>
                          <a:srgbClr val="0070C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Viewer</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Professional</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Free</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PC</a:t>
                      </a:r>
                      <a:endParaRPr lang="en-US" sz="800" b="0" i="0" u="none" strike="noStrike">
                        <a:solidFill>
                          <a:srgbClr val="404040"/>
                        </a:solidFill>
                        <a:effectLst/>
                        <a:latin typeface="Corbel" panose="020B0503020204020204" pitchFamily="34" charset="0"/>
                      </a:endParaRPr>
                    </a:p>
                  </a:txBody>
                  <a:tcPr marL="6168" marR="6168" marT="6168" marB="0"/>
                </a:tc>
              </a:tr>
              <a:tr h="173211">
                <a:tc>
                  <a:txBody>
                    <a:bodyPr/>
                    <a:lstStyle/>
                    <a:p>
                      <a:pPr algn="l" fontAlgn="ctr"/>
                      <a:r>
                        <a:rPr lang="en-US" sz="800" u="sng" strike="noStrike">
                          <a:effectLst/>
                          <a:hlinkClick r:id="rId18"/>
                        </a:rPr>
                        <a:t>VTK</a:t>
                      </a:r>
                      <a:endParaRPr lang="en-US" sz="800" b="0" i="0" u="sng" strike="noStrike">
                        <a:solidFill>
                          <a:srgbClr val="0070C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Library</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Professional</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Free, $300/y</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PC</a:t>
                      </a:r>
                      <a:endParaRPr lang="en-US" sz="800" b="0" i="0" u="none" strike="noStrike">
                        <a:solidFill>
                          <a:srgbClr val="404040"/>
                        </a:solidFill>
                        <a:effectLst/>
                        <a:latin typeface="Corbel" panose="020B0503020204020204" pitchFamily="34" charset="0"/>
                      </a:endParaRPr>
                    </a:p>
                  </a:txBody>
                  <a:tcPr marL="6168" marR="6168" marT="6168" marB="0"/>
                </a:tc>
              </a:tr>
              <a:tr h="173211">
                <a:tc>
                  <a:txBody>
                    <a:bodyPr/>
                    <a:lstStyle/>
                    <a:p>
                      <a:pPr algn="l" fontAlgn="ctr"/>
                      <a:r>
                        <a:rPr lang="en-US" sz="800" u="sng" strike="noStrike">
                          <a:effectLst/>
                          <a:hlinkClick r:id="rId19"/>
                        </a:rPr>
                        <a:t>VXmodel </a:t>
                      </a:r>
                      <a:endParaRPr lang="en-US" sz="800" b="0" i="0" u="sng" strike="noStrike">
                        <a:solidFill>
                          <a:srgbClr val="0070C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Editinig</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Professional</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Proprietary</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PC</a:t>
                      </a:r>
                      <a:endParaRPr lang="en-US" sz="800" b="0" i="0" u="none" strike="noStrike">
                        <a:solidFill>
                          <a:srgbClr val="404040"/>
                        </a:solidFill>
                        <a:effectLst/>
                        <a:latin typeface="Corbel" panose="020B0503020204020204" pitchFamily="34" charset="0"/>
                      </a:endParaRPr>
                    </a:p>
                  </a:txBody>
                  <a:tcPr marL="6168" marR="6168" marT="6168" marB="0"/>
                </a:tc>
              </a:tr>
              <a:tr h="173211">
                <a:tc>
                  <a:txBody>
                    <a:bodyPr/>
                    <a:lstStyle/>
                    <a:p>
                      <a:pPr algn="l" fontAlgn="ctr"/>
                      <a:r>
                        <a:rPr lang="en-US" sz="800" u="sng" strike="noStrike">
                          <a:effectLst/>
                          <a:hlinkClick r:id="rId20"/>
                        </a:rPr>
                        <a:t>Within</a:t>
                      </a:r>
                      <a:endParaRPr lang="en-US" sz="800" b="0" i="0" u="sng" strike="noStrike">
                        <a:solidFill>
                          <a:srgbClr val="0070C0"/>
                        </a:solidFill>
                        <a:effectLst/>
                        <a:latin typeface="Calibri" panose="020F0502020204030204" pitchFamily="34" charset="0"/>
                      </a:endParaRPr>
                    </a:p>
                  </a:txBody>
                  <a:tcPr marL="6168" marR="6168" marT="6168" marB="0" anchor="ctr"/>
                </a:tc>
                <a:tc>
                  <a:txBody>
                    <a:bodyPr/>
                    <a:lstStyle/>
                    <a:p>
                      <a:pPr algn="l" fontAlgn="t"/>
                      <a:r>
                        <a:rPr lang="en-US" sz="800" u="none" strike="noStrike">
                          <a:effectLst/>
                        </a:rPr>
                        <a:t>Optimization</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ctr" fontAlgn="ctr"/>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nchor="ctr"/>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 </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l" fontAlgn="t"/>
                      <a:r>
                        <a:rPr lang="en-US" sz="800" u="none" strike="noStrike">
                          <a:effectLst/>
                        </a:rPr>
                        <a:t>Professional</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a:effectLst/>
                        </a:rPr>
                        <a:t>Proprietary</a:t>
                      </a:r>
                      <a:endParaRPr lang="en-US" sz="800" b="0" i="0" u="none" strike="noStrike">
                        <a:solidFill>
                          <a:srgbClr val="404040"/>
                        </a:solidFill>
                        <a:effectLst/>
                        <a:latin typeface="Corbel" panose="020B0503020204020204" pitchFamily="34" charset="0"/>
                      </a:endParaRPr>
                    </a:p>
                  </a:txBody>
                  <a:tcPr marL="6168" marR="6168" marT="6168" marB="0"/>
                </a:tc>
                <a:tc>
                  <a:txBody>
                    <a:bodyPr/>
                    <a:lstStyle/>
                    <a:p>
                      <a:pPr algn="l" fontAlgn="t"/>
                      <a:r>
                        <a:rPr lang="en-US" sz="800" u="none" strike="noStrike" dirty="0">
                          <a:effectLst/>
                        </a:rPr>
                        <a:t>PC</a:t>
                      </a:r>
                      <a:endParaRPr lang="en-US" sz="800" b="0" i="0" u="none" strike="noStrike" dirty="0">
                        <a:solidFill>
                          <a:srgbClr val="404040"/>
                        </a:solidFill>
                        <a:effectLst/>
                        <a:latin typeface="Corbel" panose="020B0503020204020204" pitchFamily="34" charset="0"/>
                      </a:endParaRPr>
                    </a:p>
                  </a:txBody>
                  <a:tcPr marL="6168" marR="6168" marT="6168" marB="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083820511"/>
              </p:ext>
            </p:extLst>
          </p:nvPr>
        </p:nvGraphicFramePr>
        <p:xfrm>
          <a:off x="838200" y="1885447"/>
          <a:ext cx="10515601" cy="524238"/>
        </p:xfrm>
        <a:graphic>
          <a:graphicData uri="http://schemas.openxmlformats.org/drawingml/2006/table">
            <a:tbl>
              <a:tblPr>
                <a:tableStyleId>{5C22544A-7EE6-4342-B048-85BDC9FD1C3A}</a:tableStyleId>
              </a:tblPr>
              <a:tblGrid>
                <a:gridCol w="1297975"/>
                <a:gridCol w="678941"/>
                <a:gridCol w="299533"/>
                <a:gridCol w="429331"/>
                <a:gridCol w="519190"/>
                <a:gridCol w="419346"/>
                <a:gridCol w="289548"/>
                <a:gridCol w="479253"/>
                <a:gridCol w="383402"/>
                <a:gridCol w="519190"/>
                <a:gridCol w="413356"/>
                <a:gridCol w="429331"/>
                <a:gridCol w="349455"/>
                <a:gridCol w="319502"/>
                <a:gridCol w="299533"/>
                <a:gridCol w="399377"/>
                <a:gridCol w="323495"/>
                <a:gridCol w="818723"/>
                <a:gridCol w="858661"/>
                <a:gridCol w="988459"/>
              </a:tblGrid>
              <a:tr h="148020">
                <a:tc rowSpan="2">
                  <a:txBody>
                    <a:bodyPr/>
                    <a:lstStyle/>
                    <a:p>
                      <a:pPr algn="ctr" fontAlgn="t"/>
                      <a:r>
                        <a:rPr lang="en-US" sz="800" u="none" strike="noStrike" dirty="0">
                          <a:effectLst/>
                        </a:rPr>
                        <a:t>Software</a:t>
                      </a:r>
                      <a:endParaRPr lang="en-US" sz="800" b="1" i="0" u="none" strike="noStrike" dirty="0">
                        <a:solidFill>
                          <a:srgbClr val="404040"/>
                        </a:solidFill>
                        <a:effectLst/>
                        <a:latin typeface="Corbel" panose="020B0503020204020204" pitchFamily="34" charset="0"/>
                      </a:endParaRPr>
                    </a:p>
                  </a:txBody>
                  <a:tcPr marL="6168" marR="6168" marT="6168" marB="0"/>
                </a:tc>
                <a:tc rowSpan="2">
                  <a:txBody>
                    <a:bodyPr/>
                    <a:lstStyle/>
                    <a:p>
                      <a:pPr algn="ctr" fontAlgn="t"/>
                      <a:r>
                        <a:rPr lang="en-US" sz="800" u="none" strike="noStrike">
                          <a:effectLst/>
                        </a:rPr>
                        <a:t>Function</a:t>
                      </a:r>
                      <a:endParaRPr lang="en-US" sz="800" b="1" i="0" u="none" strike="noStrike">
                        <a:solidFill>
                          <a:srgbClr val="404040"/>
                        </a:solidFill>
                        <a:effectLst/>
                        <a:latin typeface="Corbel" panose="020B0503020204020204" pitchFamily="34" charset="0"/>
                      </a:endParaRPr>
                    </a:p>
                  </a:txBody>
                  <a:tcPr marL="6168" marR="6168" marT="6168" marB="0"/>
                </a:tc>
                <a:tc gridSpan="5">
                  <a:txBody>
                    <a:bodyPr/>
                    <a:lstStyle/>
                    <a:p>
                      <a:pPr algn="ctr" fontAlgn="t"/>
                      <a:r>
                        <a:rPr lang="en-US" sz="800" u="none" strike="noStrike">
                          <a:effectLst/>
                        </a:rPr>
                        <a:t>Geometry</a:t>
                      </a:r>
                      <a:endParaRPr lang="en-US" sz="800" b="0" i="0" u="none" strike="noStrike">
                        <a:solidFill>
                          <a:srgbClr val="000000"/>
                        </a:solidFill>
                        <a:effectLst/>
                        <a:latin typeface="Corbel" panose="020B0503020204020204" pitchFamily="34" charset="0"/>
                      </a:endParaRPr>
                    </a:p>
                  </a:txBody>
                  <a:tcPr marL="6168" marR="6168" marT="6168"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t"/>
                      <a:r>
                        <a:rPr lang="en-US" sz="800" u="none" strike="noStrike">
                          <a:effectLst/>
                        </a:rPr>
                        <a:t>Modeling</a:t>
                      </a:r>
                      <a:endParaRPr lang="en-US" sz="800" b="0" i="0" u="none" strike="noStrike">
                        <a:solidFill>
                          <a:srgbClr val="000000"/>
                        </a:solidFill>
                        <a:effectLst/>
                        <a:latin typeface="Corbel" panose="020B0503020204020204" pitchFamily="34" charset="0"/>
                      </a:endParaRPr>
                    </a:p>
                  </a:txBody>
                  <a:tcPr marL="6168" marR="6168" marT="6168" marB="0"/>
                </a:tc>
                <a:tc hMerge="1">
                  <a:txBody>
                    <a:bodyPr/>
                    <a:lstStyle/>
                    <a:p>
                      <a:endParaRPr lang="en-US"/>
                    </a:p>
                  </a:txBody>
                  <a:tcPr/>
                </a:tc>
                <a:tc hMerge="1">
                  <a:txBody>
                    <a:bodyPr/>
                    <a:lstStyle/>
                    <a:p>
                      <a:endParaRPr lang="en-US"/>
                    </a:p>
                  </a:txBody>
                  <a:tcPr/>
                </a:tc>
                <a:tc hMerge="1">
                  <a:txBody>
                    <a:bodyPr/>
                    <a:lstStyle/>
                    <a:p>
                      <a:endParaRPr lang="en-US"/>
                    </a:p>
                  </a:txBody>
                  <a:tcPr/>
                </a:tc>
                <a:tc gridSpan="6">
                  <a:txBody>
                    <a:bodyPr/>
                    <a:lstStyle/>
                    <a:p>
                      <a:pPr algn="ctr" fontAlgn="t"/>
                      <a:r>
                        <a:rPr lang="en-US" sz="800" u="none" strike="noStrike">
                          <a:effectLst/>
                        </a:rPr>
                        <a:t>Manufacturing</a:t>
                      </a:r>
                      <a:endParaRPr lang="en-US" sz="800" b="0" i="0" u="none" strike="noStrike">
                        <a:solidFill>
                          <a:srgbClr val="000000"/>
                        </a:solidFill>
                        <a:effectLst/>
                        <a:latin typeface="Corbel" panose="020B0503020204020204" pitchFamily="34" charset="0"/>
                      </a:endParaRPr>
                    </a:p>
                  </a:txBody>
                  <a:tcPr marL="6168" marR="6168" marT="6168"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t"/>
                      <a:r>
                        <a:rPr lang="en-US" sz="800" u="none" strike="noStrike">
                          <a:effectLst/>
                        </a:rPr>
                        <a:t>Level</a:t>
                      </a:r>
                      <a:endParaRPr lang="en-US" sz="800" b="1" i="0" u="none" strike="noStrike">
                        <a:solidFill>
                          <a:srgbClr val="404040"/>
                        </a:solidFill>
                        <a:effectLst/>
                        <a:latin typeface="Corbel" panose="020B0503020204020204" pitchFamily="34" charset="0"/>
                      </a:endParaRPr>
                    </a:p>
                  </a:txBody>
                  <a:tcPr marL="6168" marR="6168" marT="6168" marB="0"/>
                </a:tc>
                <a:tc rowSpan="2">
                  <a:txBody>
                    <a:bodyPr/>
                    <a:lstStyle/>
                    <a:p>
                      <a:pPr algn="ctr" fontAlgn="t"/>
                      <a:r>
                        <a:rPr lang="en-US" sz="800" u="none" strike="noStrike">
                          <a:effectLst/>
                        </a:rPr>
                        <a:t>Price</a:t>
                      </a:r>
                      <a:endParaRPr lang="en-US" sz="800" b="1" i="0" u="none" strike="noStrike">
                        <a:solidFill>
                          <a:srgbClr val="404040"/>
                        </a:solidFill>
                        <a:effectLst/>
                        <a:latin typeface="Corbel" panose="020B0503020204020204" pitchFamily="34" charset="0"/>
                      </a:endParaRPr>
                    </a:p>
                  </a:txBody>
                  <a:tcPr marL="6168" marR="6168" marT="6168" marB="0"/>
                </a:tc>
                <a:tc rowSpan="2">
                  <a:txBody>
                    <a:bodyPr/>
                    <a:lstStyle/>
                    <a:p>
                      <a:pPr algn="ctr" fontAlgn="t"/>
                      <a:r>
                        <a:rPr lang="en-US" sz="800" u="none" strike="noStrike">
                          <a:effectLst/>
                        </a:rPr>
                        <a:t>System</a:t>
                      </a:r>
                      <a:endParaRPr lang="en-US" sz="800" b="1" i="0" u="none" strike="noStrike">
                        <a:solidFill>
                          <a:srgbClr val="404040"/>
                        </a:solidFill>
                        <a:effectLst/>
                        <a:latin typeface="Corbel" panose="020B0503020204020204" pitchFamily="34" charset="0"/>
                      </a:endParaRPr>
                    </a:p>
                  </a:txBody>
                  <a:tcPr marL="6168" marR="6168" marT="6168" marB="0"/>
                </a:tc>
              </a:tr>
              <a:tr h="376218">
                <a:tc vMerge="1">
                  <a:txBody>
                    <a:bodyPr/>
                    <a:lstStyle/>
                    <a:p>
                      <a:endParaRPr lang="en-US"/>
                    </a:p>
                  </a:txBody>
                  <a:tcPr/>
                </a:tc>
                <a:tc vMerge="1">
                  <a:txBody>
                    <a:bodyPr/>
                    <a:lstStyle/>
                    <a:p>
                      <a:endParaRPr lang="en-US"/>
                    </a:p>
                  </a:txBody>
                  <a:tcPr/>
                </a:tc>
                <a:tc>
                  <a:txBody>
                    <a:bodyPr/>
                    <a:lstStyle/>
                    <a:p>
                      <a:pPr algn="ctr" fontAlgn="t"/>
                      <a:r>
                        <a:rPr lang="en-US" sz="800" u="none" strike="noStrike">
                          <a:effectLst/>
                        </a:rPr>
                        <a:t>Voxel</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t"/>
                      <a:r>
                        <a:rPr lang="en-US" sz="800" u="none" strike="noStrike">
                          <a:effectLst/>
                        </a:rPr>
                        <a:t>Mesh</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t"/>
                      <a:r>
                        <a:rPr lang="en-US" sz="800" u="none" strike="noStrike">
                          <a:effectLst/>
                        </a:rPr>
                        <a:t>Polygon</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t"/>
                      <a:r>
                        <a:rPr lang="en-US" sz="800" u="none" strike="noStrike">
                          <a:effectLst/>
                        </a:rPr>
                        <a:t>Subdivision</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t"/>
                      <a:r>
                        <a:rPr lang="en-US" sz="800" u="none" strike="noStrike">
                          <a:effectLst/>
                        </a:rPr>
                        <a:t>NURBS</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t"/>
                      <a:r>
                        <a:rPr lang="en-US" sz="800" u="none" strike="noStrike">
                          <a:effectLst/>
                        </a:rPr>
                        <a:t>Block</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t"/>
                      <a:r>
                        <a:rPr lang="en-US" sz="800" u="none" strike="noStrike">
                          <a:effectLst/>
                        </a:rPr>
                        <a:t>Laminate</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t"/>
                      <a:r>
                        <a:rPr lang="en-US" sz="800" u="none" strike="noStrike">
                          <a:effectLst/>
                        </a:rPr>
                        <a:t>Clay</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t"/>
                      <a:r>
                        <a:rPr lang="en-US" sz="800" u="none" strike="noStrike">
                          <a:effectLst/>
                        </a:rPr>
                        <a:t>Parametric</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t"/>
                      <a:r>
                        <a:rPr lang="en-US" sz="800" u="none" strike="noStrike">
                          <a:effectLst/>
                        </a:rPr>
                        <a:t>STL Viwer</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t"/>
                      <a:r>
                        <a:rPr lang="en-US" sz="800" u="none" strike="noStrike">
                          <a:effectLst/>
                        </a:rPr>
                        <a:t>STL Checker</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t"/>
                      <a:r>
                        <a:rPr lang="en-US" sz="800" u="none" strike="noStrike">
                          <a:effectLst/>
                        </a:rPr>
                        <a:t>STL Repair</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t"/>
                      <a:r>
                        <a:rPr lang="en-US" sz="800" u="none" strike="noStrike">
                          <a:effectLst/>
                        </a:rPr>
                        <a:t>STL Eidtor</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t"/>
                      <a:r>
                        <a:rPr lang="en-US" sz="800" u="none" strike="noStrike">
                          <a:effectLst/>
                        </a:rPr>
                        <a:t>Slicer</a:t>
                      </a:r>
                      <a:endParaRPr lang="en-US" sz="800" b="0" i="0" u="none" strike="noStrike">
                        <a:solidFill>
                          <a:srgbClr val="000000"/>
                        </a:solidFill>
                        <a:effectLst/>
                        <a:latin typeface="Corbel" panose="020B0503020204020204" pitchFamily="34" charset="0"/>
                      </a:endParaRPr>
                    </a:p>
                  </a:txBody>
                  <a:tcPr marL="6168" marR="6168" marT="6168" marB="0"/>
                </a:tc>
                <a:tc>
                  <a:txBody>
                    <a:bodyPr/>
                    <a:lstStyle/>
                    <a:p>
                      <a:pPr algn="ctr" fontAlgn="t"/>
                      <a:r>
                        <a:rPr lang="en-US" sz="800" u="none" strike="noStrike" dirty="0">
                          <a:effectLst/>
                        </a:rPr>
                        <a:t>Hosting</a:t>
                      </a:r>
                      <a:endParaRPr lang="en-US" sz="800" b="0" i="0" u="none" strike="noStrike" dirty="0">
                        <a:solidFill>
                          <a:srgbClr val="000000"/>
                        </a:solidFill>
                        <a:effectLst/>
                        <a:latin typeface="Corbel" panose="020B0503020204020204" pitchFamily="34" charset="0"/>
                      </a:endParaRPr>
                    </a:p>
                  </a:txBody>
                  <a:tcPr marL="6168" marR="6168" marT="6168" marB="0"/>
                </a:tc>
                <a:tc vMerge="1">
                  <a:txBody>
                    <a:bodyPr/>
                    <a:lstStyle/>
                    <a:p>
                      <a:endParaRPr lang="en-US"/>
                    </a:p>
                  </a:txBody>
                  <a:tcPr/>
                </a:tc>
                <a:tc vMerge="1">
                  <a:txBody>
                    <a:bodyPr/>
                    <a:lstStyle/>
                    <a:p>
                      <a:endParaRPr lang="en-US"/>
                    </a:p>
                  </a:txBody>
                  <a:tcPr/>
                </a:tc>
                <a:tc vMerge="1">
                  <a:txBody>
                    <a:bodyPr/>
                    <a:lstStyle/>
                    <a:p>
                      <a:endParaRPr lang="en-US"/>
                    </a:p>
                  </a:txBody>
                  <a:tcPr/>
                </a:tc>
              </a:tr>
            </a:tbl>
          </a:graphicData>
        </a:graphic>
      </p:graphicFrame>
      <p:sp>
        <p:nvSpPr>
          <p:cNvPr id="7"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Competitive Analysis</a:t>
            </a:r>
            <a:endParaRPr lang="en-US" dirty="0"/>
          </a:p>
        </p:txBody>
      </p:sp>
      <p:sp>
        <p:nvSpPr>
          <p:cNvPr id="6" name="Rounded Rectangle 5"/>
          <p:cNvSpPr/>
          <p:nvPr/>
        </p:nvSpPr>
        <p:spPr>
          <a:xfrm>
            <a:off x="2743200" y="560717"/>
            <a:ext cx="6996023" cy="5589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Highlights of industry movement:</a:t>
            </a:r>
          </a:p>
          <a:p>
            <a:pPr algn="ctr"/>
            <a:endParaRPr lang="en-US" sz="2000" dirty="0"/>
          </a:p>
          <a:p>
            <a:pPr marL="285750" indent="-285750" algn="ctr">
              <a:buFont typeface="Arial" panose="020B0604020202020204" pitchFamily="34" charset="0"/>
              <a:buChar char="•"/>
            </a:pPr>
            <a:r>
              <a:rPr lang="en-US" sz="2000" dirty="0" smtClean="0"/>
              <a:t>Autodesk acquired 26 </a:t>
            </a:r>
          </a:p>
          <a:p>
            <a:pPr algn="ctr"/>
            <a:r>
              <a:rPr lang="en-US" sz="2000" dirty="0" smtClean="0"/>
              <a:t>CAD design companies in the last 6 years</a:t>
            </a:r>
          </a:p>
          <a:p>
            <a:pPr algn="ctr"/>
            <a:endParaRPr lang="en-US" sz="2000" dirty="0" smtClean="0"/>
          </a:p>
          <a:p>
            <a:pPr marL="285750" indent="-285750" algn="ctr">
              <a:buFont typeface="Arial" panose="020B0604020202020204" pitchFamily="34" charset="0"/>
              <a:buChar char="•"/>
            </a:pPr>
            <a:r>
              <a:rPr lang="en-US" sz="2000" dirty="0" err="1"/>
              <a:t>Lagoa</a:t>
            </a:r>
            <a:r>
              <a:rPr lang="en-US" sz="2000" dirty="0"/>
              <a:t> raised 3 rounds in total of $8.4 M, was acquired by Autodesk </a:t>
            </a:r>
            <a:r>
              <a:rPr lang="en-US" sz="2000" dirty="0" smtClean="0"/>
              <a:t>on </a:t>
            </a:r>
            <a:r>
              <a:rPr lang="en-US" sz="2000" dirty="0"/>
              <a:t>Nov 20, 2014 for $</a:t>
            </a:r>
            <a:r>
              <a:rPr lang="en-US" sz="2000" dirty="0"/>
              <a:t>60M (Apr </a:t>
            </a:r>
            <a:r>
              <a:rPr lang="en-US" sz="2000" dirty="0" smtClean="0"/>
              <a:t>2013 </a:t>
            </a:r>
            <a:r>
              <a:rPr lang="en-US" sz="2000" dirty="0"/>
              <a:t>$1.6 </a:t>
            </a:r>
            <a:r>
              <a:rPr lang="en-US" sz="2000" dirty="0" smtClean="0"/>
              <a:t>M, Dec 2013 </a:t>
            </a:r>
            <a:r>
              <a:rPr lang="en-US" sz="2000" dirty="0" smtClean="0"/>
              <a:t>$5.3M, Feb 2014 $1.6M)</a:t>
            </a:r>
            <a:endParaRPr lang="en-US" sz="2000" dirty="0" smtClean="0"/>
          </a:p>
          <a:p>
            <a:pPr algn="ctr"/>
            <a:endParaRPr lang="en-US" sz="2000" dirty="0" smtClean="0"/>
          </a:p>
          <a:p>
            <a:pPr marL="285750" indent="-285750" algn="ctr">
              <a:buFont typeface="Arial" panose="020B0604020202020204" pitchFamily="34" charset="0"/>
              <a:buChar char="•"/>
            </a:pPr>
            <a:r>
              <a:rPr lang="en-US" sz="2000" dirty="0" err="1" smtClean="0"/>
              <a:t>TinkerCAD</a:t>
            </a:r>
            <a:r>
              <a:rPr lang="en-US" sz="2000" dirty="0" smtClean="0"/>
              <a:t> raised $1 M in round 1 in Nov 2011, was acquired by Autodesk on May 5, 2013 for unknown amount</a:t>
            </a:r>
          </a:p>
        </p:txBody>
      </p:sp>
    </p:spTree>
    <p:extLst>
      <p:ext uri="{BB962C8B-B14F-4D97-AF65-F5344CB8AC3E}">
        <p14:creationId xmlns:p14="http://schemas.microsoft.com/office/powerpoint/2010/main" val="344349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Competition Evaluation </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rot="19462107">
            <a:off x="1538449" y="2458376"/>
            <a:ext cx="9391161" cy="1754326"/>
          </a:xfrm>
          <a:prstGeom prst="rect">
            <a:avLst/>
          </a:prstGeom>
          <a:noFill/>
        </p:spPr>
        <p:txBody>
          <a:bodyPr wrap="non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Add fusion360/</a:t>
            </a:r>
            <a:r>
              <a:rPr lang="en-US" sz="5400" b="1" cap="none" spc="0" dirty="0" err="1" smtClean="0">
                <a:ln w="22225">
                  <a:solidFill>
                    <a:schemeClr val="accent2"/>
                  </a:solidFill>
                  <a:prstDash val="solid"/>
                </a:ln>
                <a:solidFill>
                  <a:schemeClr val="accent2">
                    <a:lumMod val="40000"/>
                    <a:lumOff val="60000"/>
                  </a:schemeClr>
                </a:solidFill>
                <a:effectLst/>
              </a:rPr>
              <a:t>cura</a:t>
            </a:r>
            <a:r>
              <a:rPr lang="en-US" sz="5400" b="1" cap="none" spc="0" dirty="0" smtClean="0">
                <a:ln w="22225">
                  <a:solidFill>
                    <a:schemeClr val="accent2"/>
                  </a:solidFill>
                  <a:prstDash val="solid"/>
                </a:ln>
                <a:solidFill>
                  <a:schemeClr val="accent2">
                    <a:lumMod val="40000"/>
                    <a:lumOff val="60000"/>
                  </a:schemeClr>
                </a:solidFill>
                <a:effectLst/>
              </a:rPr>
              <a:t>/tinker</a:t>
            </a:r>
          </a:p>
          <a:p>
            <a:pPr algn="ctr"/>
            <a:r>
              <a:rPr lang="en-US" sz="5400" b="1" dirty="0" smtClean="0">
                <a:ln w="22225">
                  <a:solidFill>
                    <a:schemeClr val="accent2"/>
                  </a:solidFill>
                  <a:prstDash val="solid"/>
                </a:ln>
                <a:solidFill>
                  <a:schemeClr val="accent2">
                    <a:lumMod val="40000"/>
                    <a:lumOff val="60000"/>
                  </a:schemeClr>
                </a:solidFill>
              </a:rPr>
              <a:t>Number of users and evaluation</a:t>
            </a:r>
          </a:p>
        </p:txBody>
      </p:sp>
    </p:spTree>
    <p:extLst>
      <p:ext uri="{BB962C8B-B14F-4D97-AF65-F5344CB8AC3E}">
        <p14:creationId xmlns:p14="http://schemas.microsoft.com/office/powerpoint/2010/main" val="518105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Company/business Description</a:t>
            </a:r>
            <a:endParaRPr lang="en-US" dirty="0"/>
          </a:p>
        </p:txBody>
      </p:sp>
      <p:sp>
        <p:nvSpPr>
          <p:cNvPr id="3" name="Content Placeholder 2"/>
          <p:cNvSpPr>
            <a:spLocks noGrp="1"/>
          </p:cNvSpPr>
          <p:nvPr>
            <p:ph idx="1"/>
          </p:nvPr>
        </p:nvSpPr>
        <p:spPr/>
        <p:txBody>
          <a:bodyPr/>
          <a:lstStyle/>
          <a:p>
            <a:pPr lvl="0"/>
            <a:r>
              <a:rPr lang="en-US" dirty="0"/>
              <a:t>US based software company </a:t>
            </a:r>
            <a:r>
              <a:rPr lang="en-US" dirty="0" smtClean="0"/>
              <a:t>focus on cloud </a:t>
            </a:r>
            <a:r>
              <a:rPr lang="en-US" dirty="0"/>
              <a:t>based </a:t>
            </a:r>
            <a:r>
              <a:rPr lang="en-US" dirty="0" smtClean="0"/>
              <a:t>3D design </a:t>
            </a:r>
            <a:r>
              <a:rPr lang="en-US" dirty="0"/>
              <a:t>editor for general public to use </a:t>
            </a:r>
            <a:r>
              <a:rPr lang="en-US" dirty="0" smtClean="0"/>
              <a:t>to fulfill general </a:t>
            </a:r>
            <a:r>
              <a:rPr lang="en-US" dirty="0"/>
              <a:t>3D printing needs</a:t>
            </a:r>
            <a:r>
              <a:rPr lang="en-US" dirty="0" smtClean="0"/>
              <a:t>. </a:t>
            </a:r>
          </a:p>
          <a:p>
            <a:pPr lvl="0"/>
            <a:r>
              <a:rPr lang="en-US" dirty="0" smtClean="0"/>
              <a:t>Utilize internet subscription sales model, big data, and vertical integration to achieve global recognition. </a:t>
            </a:r>
            <a:endParaRPr lang="en-US" dirty="0"/>
          </a:p>
          <a:p>
            <a:endParaRPr lang="en-US" dirty="0"/>
          </a:p>
        </p:txBody>
      </p:sp>
    </p:spTree>
    <p:extLst>
      <p:ext uri="{BB962C8B-B14F-4D97-AF65-F5344CB8AC3E}">
        <p14:creationId xmlns:p14="http://schemas.microsoft.com/office/powerpoint/2010/main" val="3824886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printing process</a:t>
            </a:r>
            <a:endParaRPr lang="en-US" dirty="0"/>
          </a:p>
        </p:txBody>
      </p:sp>
      <p:sp>
        <p:nvSpPr>
          <p:cNvPr id="5" name="Oval 4"/>
          <p:cNvSpPr/>
          <p:nvPr/>
        </p:nvSpPr>
        <p:spPr>
          <a:xfrm>
            <a:off x="5055411" y="1515122"/>
            <a:ext cx="3068053" cy="187692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CAD Design tool to modify 3D design file (STL File) </a:t>
            </a:r>
            <a:endParaRPr lang="en-US" dirty="0"/>
          </a:p>
        </p:txBody>
      </p:sp>
      <p:sp>
        <p:nvSpPr>
          <p:cNvPr id="6" name="Oval 5"/>
          <p:cNvSpPr/>
          <p:nvPr/>
        </p:nvSpPr>
        <p:spPr>
          <a:xfrm>
            <a:off x="5077441" y="4319224"/>
            <a:ext cx="3186365" cy="18661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Slicer to generate G code for 3D printer</a:t>
            </a:r>
          </a:p>
        </p:txBody>
      </p:sp>
      <p:sp>
        <p:nvSpPr>
          <p:cNvPr id="9" name="Down Arrow 8"/>
          <p:cNvSpPr/>
          <p:nvPr/>
        </p:nvSpPr>
        <p:spPr>
          <a:xfrm rot="16200000">
            <a:off x="4085577" y="1936787"/>
            <a:ext cx="628650" cy="10335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rot="5400000">
            <a:off x="4197347" y="4580944"/>
            <a:ext cx="628650" cy="10517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078" y="3950662"/>
            <a:ext cx="3171825" cy="2333625"/>
          </a:xfrm>
          <a:prstGeom prst="rect">
            <a:avLst/>
          </a:prstGeom>
        </p:spPr>
      </p:pic>
      <p:sp>
        <p:nvSpPr>
          <p:cNvPr id="3" name="Rectangle 2"/>
          <p:cNvSpPr/>
          <p:nvPr/>
        </p:nvSpPr>
        <p:spPr>
          <a:xfrm>
            <a:off x="1649440" y="3435689"/>
            <a:ext cx="1224951" cy="448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Scanning</a:t>
            </a:r>
            <a:endParaRPr lang="en-US" dirty="0"/>
          </a:p>
        </p:txBody>
      </p:sp>
      <p:sp>
        <p:nvSpPr>
          <p:cNvPr id="12" name="Rectangle 11"/>
          <p:cNvSpPr/>
          <p:nvPr/>
        </p:nvSpPr>
        <p:spPr>
          <a:xfrm>
            <a:off x="8795007" y="1923074"/>
            <a:ext cx="2806460" cy="44857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Mesh Editing and Redesign</a:t>
            </a:r>
            <a:endParaRPr lang="en-US" dirty="0"/>
          </a:p>
        </p:txBody>
      </p:sp>
      <p:sp>
        <p:nvSpPr>
          <p:cNvPr id="14" name="Rectangle 13"/>
          <p:cNvSpPr/>
          <p:nvPr/>
        </p:nvSpPr>
        <p:spPr>
          <a:xfrm>
            <a:off x="5300186" y="6246191"/>
            <a:ext cx="2740874" cy="448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Pre-processing for Printing</a:t>
            </a:r>
            <a:endParaRPr lang="en-US" dirty="0"/>
          </a:p>
        </p:txBody>
      </p:sp>
      <p:sp>
        <p:nvSpPr>
          <p:cNvPr id="15" name="Rectangle 14"/>
          <p:cNvSpPr/>
          <p:nvPr/>
        </p:nvSpPr>
        <p:spPr>
          <a:xfrm>
            <a:off x="1649441" y="6185388"/>
            <a:ext cx="1224951" cy="448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Printing</a:t>
            </a:r>
            <a:endParaRPr lang="en-US" dirty="0"/>
          </a:p>
        </p:txBody>
      </p:sp>
      <p:cxnSp>
        <p:nvCxnSpPr>
          <p:cNvPr id="8" name="Straight Arrow Connector 7"/>
          <p:cNvCxnSpPr>
            <a:stCxn id="12" idx="2"/>
            <a:endCxn id="4" idx="0"/>
          </p:cNvCxnSpPr>
          <p:nvPr/>
        </p:nvCxnSpPr>
        <p:spPr>
          <a:xfrm>
            <a:off x="10198237" y="2371647"/>
            <a:ext cx="1075260" cy="1103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 idx="2"/>
            <a:endCxn id="23" idx="5"/>
          </p:cNvCxnSpPr>
          <p:nvPr/>
        </p:nvCxnSpPr>
        <p:spPr>
          <a:xfrm flipH="1" flipV="1">
            <a:off x="9344623" y="3859974"/>
            <a:ext cx="1148183" cy="11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3" idx="0"/>
            <a:endCxn id="12" idx="2"/>
          </p:cNvCxnSpPr>
          <p:nvPr/>
        </p:nvCxnSpPr>
        <p:spPr>
          <a:xfrm flipV="1">
            <a:off x="8892340" y="2371647"/>
            <a:ext cx="1305897" cy="80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727891" y="1529210"/>
            <a:ext cx="3068053" cy="18769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CAD data creation/import</a:t>
            </a:r>
            <a:endParaRPr lang="en-US" dirty="0"/>
          </a:p>
        </p:txBody>
      </p:sp>
      <p:sp>
        <p:nvSpPr>
          <p:cNvPr id="31" name="Down Arrow 30"/>
          <p:cNvSpPr/>
          <p:nvPr/>
        </p:nvSpPr>
        <p:spPr>
          <a:xfrm>
            <a:off x="6117307" y="3457623"/>
            <a:ext cx="994913" cy="831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10492806" y="3475571"/>
            <a:ext cx="1561382" cy="79102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Model Database</a:t>
            </a:r>
            <a:endParaRPr lang="en-US" dirty="0"/>
          </a:p>
        </p:txBody>
      </p:sp>
      <p:sp>
        <p:nvSpPr>
          <p:cNvPr id="23" name="Isosceles Triangle 22"/>
          <p:cNvSpPr/>
          <p:nvPr/>
        </p:nvSpPr>
        <p:spPr>
          <a:xfrm>
            <a:off x="7987772" y="3177903"/>
            <a:ext cx="1809135" cy="1364142"/>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AI Model Engine</a:t>
            </a:r>
          </a:p>
          <a:p>
            <a:pPr algn="ctr"/>
            <a:endParaRPr lang="en-US" dirty="0"/>
          </a:p>
        </p:txBody>
      </p:sp>
    </p:spTree>
    <p:extLst>
      <p:ext uri="{BB962C8B-B14F-4D97-AF65-F5344CB8AC3E}">
        <p14:creationId xmlns:p14="http://schemas.microsoft.com/office/powerpoint/2010/main" val="1959078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animBg="1"/>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Organization/operations &amp; Management plan</a:t>
            </a:r>
            <a:endParaRPr lang="en-US" dirty="0"/>
          </a:p>
        </p:txBody>
      </p:sp>
      <p:sp>
        <p:nvSpPr>
          <p:cNvPr id="3" name="Content Placeholder 2"/>
          <p:cNvSpPr>
            <a:spLocks noGrp="1"/>
          </p:cNvSpPr>
          <p:nvPr>
            <p:ph idx="1"/>
          </p:nvPr>
        </p:nvSpPr>
        <p:spPr>
          <a:xfrm>
            <a:off x="838200" y="1805528"/>
            <a:ext cx="10515600" cy="4351338"/>
          </a:xfrm>
        </p:spPr>
        <p:txBody>
          <a:bodyPr/>
          <a:lstStyle/>
          <a:p>
            <a:r>
              <a:rPr lang="en-US" dirty="0" smtClean="0"/>
              <a:t>Charles Wang – CEO</a:t>
            </a:r>
          </a:p>
          <a:p>
            <a:r>
              <a:rPr lang="en-US" dirty="0" smtClean="0"/>
              <a:t>Zhao Dong – CTO</a:t>
            </a:r>
          </a:p>
          <a:p>
            <a:r>
              <a:rPr lang="en-US" dirty="0" smtClean="0"/>
              <a:t>Maureen Huber – CFO</a:t>
            </a:r>
          </a:p>
          <a:p>
            <a:endParaRPr lang="en-US" dirty="0" smtClean="0"/>
          </a:p>
          <a:p>
            <a:endParaRPr lang="en-US" dirty="0" smtClean="0"/>
          </a:p>
          <a:p>
            <a:endParaRPr lang="en-US" dirty="0"/>
          </a:p>
        </p:txBody>
      </p:sp>
    </p:spTree>
    <p:extLst>
      <p:ext uri="{BB962C8B-B14F-4D97-AF65-F5344CB8AC3E}">
        <p14:creationId xmlns:p14="http://schemas.microsoft.com/office/powerpoint/2010/main" val="5374323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Charles Profile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3339751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Dong Profile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1058923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2932" y="715615"/>
            <a:ext cx="7367679" cy="317572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932" y="3891339"/>
            <a:ext cx="7367679" cy="2667608"/>
          </a:xfrm>
          <a:prstGeom prst="rect">
            <a:avLst/>
          </a:prstGeom>
        </p:spPr>
      </p:pic>
    </p:spTree>
    <p:extLst>
      <p:ext uri="{BB962C8B-B14F-4D97-AF65-F5344CB8AC3E}">
        <p14:creationId xmlns:p14="http://schemas.microsoft.com/office/powerpoint/2010/main" val="23934076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Maureen Huber</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9224538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Connector 12"/>
          <p:cNvCxnSpPr/>
          <p:nvPr/>
        </p:nvCxnSpPr>
        <p:spPr>
          <a:xfrm flipV="1">
            <a:off x="4120512" y="-1124702"/>
            <a:ext cx="0" cy="71925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13"/>
          <p:cNvCxnSpPr/>
          <p:nvPr/>
        </p:nvCxnSpPr>
        <p:spPr>
          <a:xfrm flipV="1">
            <a:off x="8083489" y="-1124702"/>
            <a:ext cx="1" cy="71925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9"/>
          <p:cNvCxnSpPr/>
          <p:nvPr/>
        </p:nvCxnSpPr>
        <p:spPr>
          <a:xfrm flipH="1" flipV="1">
            <a:off x="157538" y="-1124702"/>
            <a:ext cx="1" cy="71925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14"/>
          <p:cNvCxnSpPr/>
          <p:nvPr/>
        </p:nvCxnSpPr>
        <p:spPr>
          <a:xfrm flipH="1" flipV="1">
            <a:off x="12046461" y="-1124702"/>
            <a:ext cx="0" cy="71925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Connecteur droit 72"/>
          <p:cNvCxnSpPr/>
          <p:nvPr/>
        </p:nvCxnSpPr>
        <p:spPr bwMode="auto">
          <a:xfrm>
            <a:off x="1148281" y="-944890"/>
            <a:ext cx="0" cy="359626"/>
          </a:xfrm>
          <a:prstGeom prst="line">
            <a:avLst/>
          </a:prstGeom>
          <a:solidFill>
            <a:schemeClr val="tx2"/>
          </a:solidFill>
          <a:ln w="952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Connecteur droit 73"/>
          <p:cNvCxnSpPr/>
          <p:nvPr/>
        </p:nvCxnSpPr>
        <p:spPr bwMode="auto">
          <a:xfrm>
            <a:off x="2139025" y="-944890"/>
            <a:ext cx="0" cy="359626"/>
          </a:xfrm>
          <a:prstGeom prst="line">
            <a:avLst/>
          </a:prstGeom>
          <a:solidFill>
            <a:schemeClr val="tx2"/>
          </a:solidFill>
          <a:ln w="952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Connecteur droit 74"/>
          <p:cNvCxnSpPr/>
          <p:nvPr/>
        </p:nvCxnSpPr>
        <p:spPr bwMode="auto">
          <a:xfrm>
            <a:off x="3129769" y="-944890"/>
            <a:ext cx="0" cy="359626"/>
          </a:xfrm>
          <a:prstGeom prst="line">
            <a:avLst/>
          </a:prstGeom>
          <a:solidFill>
            <a:schemeClr val="tx2"/>
          </a:solidFill>
          <a:ln w="952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Connecteur droit 75"/>
          <p:cNvCxnSpPr/>
          <p:nvPr/>
        </p:nvCxnSpPr>
        <p:spPr bwMode="auto">
          <a:xfrm>
            <a:off x="5111256" y="-944890"/>
            <a:ext cx="0" cy="359626"/>
          </a:xfrm>
          <a:prstGeom prst="line">
            <a:avLst/>
          </a:prstGeom>
          <a:solidFill>
            <a:schemeClr val="tx2"/>
          </a:solidFill>
          <a:ln w="952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7" name="Connecteur droit 76"/>
          <p:cNvCxnSpPr/>
          <p:nvPr/>
        </p:nvCxnSpPr>
        <p:spPr bwMode="auto">
          <a:xfrm>
            <a:off x="6102000" y="-944890"/>
            <a:ext cx="0" cy="359626"/>
          </a:xfrm>
          <a:prstGeom prst="line">
            <a:avLst/>
          </a:prstGeom>
          <a:solidFill>
            <a:schemeClr val="tx2"/>
          </a:solidFill>
          <a:ln w="952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8" name="Connecteur droit 77"/>
          <p:cNvCxnSpPr/>
          <p:nvPr/>
        </p:nvCxnSpPr>
        <p:spPr bwMode="auto">
          <a:xfrm>
            <a:off x="7092744" y="-944890"/>
            <a:ext cx="0" cy="359626"/>
          </a:xfrm>
          <a:prstGeom prst="line">
            <a:avLst/>
          </a:prstGeom>
          <a:solidFill>
            <a:schemeClr val="tx2"/>
          </a:solidFill>
          <a:ln w="952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9" name="Connecteur droit 78"/>
          <p:cNvCxnSpPr/>
          <p:nvPr/>
        </p:nvCxnSpPr>
        <p:spPr bwMode="auto">
          <a:xfrm>
            <a:off x="9074232" y="-944890"/>
            <a:ext cx="0" cy="359626"/>
          </a:xfrm>
          <a:prstGeom prst="line">
            <a:avLst/>
          </a:prstGeom>
          <a:solidFill>
            <a:schemeClr val="tx2"/>
          </a:solidFill>
          <a:ln w="952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0" name="Connecteur droit 79"/>
          <p:cNvCxnSpPr/>
          <p:nvPr/>
        </p:nvCxnSpPr>
        <p:spPr bwMode="auto">
          <a:xfrm>
            <a:off x="10064976" y="-944890"/>
            <a:ext cx="0" cy="359626"/>
          </a:xfrm>
          <a:prstGeom prst="line">
            <a:avLst/>
          </a:prstGeom>
          <a:solidFill>
            <a:schemeClr val="tx2"/>
          </a:solidFill>
          <a:ln w="952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1" name="Connecteur droit 80"/>
          <p:cNvCxnSpPr/>
          <p:nvPr/>
        </p:nvCxnSpPr>
        <p:spPr bwMode="auto">
          <a:xfrm>
            <a:off x="11055719" y="-944890"/>
            <a:ext cx="0" cy="359626"/>
          </a:xfrm>
          <a:prstGeom prst="line">
            <a:avLst/>
          </a:prstGeom>
          <a:solidFill>
            <a:schemeClr val="tx2"/>
          </a:solidFill>
          <a:ln w="952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2" name="Connecteur droit 81"/>
          <p:cNvCxnSpPr/>
          <p:nvPr/>
        </p:nvCxnSpPr>
        <p:spPr bwMode="auto">
          <a:xfrm>
            <a:off x="1643653" y="-854982"/>
            <a:ext cx="0" cy="179812"/>
          </a:xfrm>
          <a:prstGeom prst="line">
            <a:avLst/>
          </a:prstGeom>
          <a:solidFill>
            <a:schemeClr val="tx2"/>
          </a:solidFill>
          <a:ln w="952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3" name="Connecteur droit 82"/>
          <p:cNvCxnSpPr/>
          <p:nvPr/>
        </p:nvCxnSpPr>
        <p:spPr bwMode="auto">
          <a:xfrm>
            <a:off x="2634397" y="-854982"/>
            <a:ext cx="0" cy="179812"/>
          </a:xfrm>
          <a:prstGeom prst="line">
            <a:avLst/>
          </a:prstGeom>
          <a:solidFill>
            <a:schemeClr val="tx2"/>
          </a:solidFill>
          <a:ln w="952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Connecteur droit 83"/>
          <p:cNvCxnSpPr/>
          <p:nvPr/>
        </p:nvCxnSpPr>
        <p:spPr bwMode="auto">
          <a:xfrm>
            <a:off x="3625141" y="-854982"/>
            <a:ext cx="0" cy="179812"/>
          </a:xfrm>
          <a:prstGeom prst="line">
            <a:avLst/>
          </a:prstGeom>
          <a:solidFill>
            <a:schemeClr val="tx2"/>
          </a:solidFill>
          <a:ln w="952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Connecteur droit 84"/>
          <p:cNvCxnSpPr/>
          <p:nvPr/>
        </p:nvCxnSpPr>
        <p:spPr bwMode="auto">
          <a:xfrm>
            <a:off x="4615884" y="-854982"/>
            <a:ext cx="0" cy="179812"/>
          </a:xfrm>
          <a:prstGeom prst="line">
            <a:avLst/>
          </a:prstGeom>
          <a:solidFill>
            <a:schemeClr val="tx2"/>
          </a:solidFill>
          <a:ln w="952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Connecteur droit 85"/>
          <p:cNvCxnSpPr/>
          <p:nvPr/>
        </p:nvCxnSpPr>
        <p:spPr bwMode="auto">
          <a:xfrm>
            <a:off x="9569604" y="-854982"/>
            <a:ext cx="0" cy="179812"/>
          </a:xfrm>
          <a:prstGeom prst="line">
            <a:avLst/>
          </a:prstGeom>
          <a:solidFill>
            <a:schemeClr val="tx2"/>
          </a:solidFill>
          <a:ln w="952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Connecteur droit 86"/>
          <p:cNvCxnSpPr/>
          <p:nvPr/>
        </p:nvCxnSpPr>
        <p:spPr bwMode="auto">
          <a:xfrm>
            <a:off x="8578860" y="-854982"/>
            <a:ext cx="0" cy="179812"/>
          </a:xfrm>
          <a:prstGeom prst="line">
            <a:avLst/>
          </a:prstGeom>
          <a:solidFill>
            <a:schemeClr val="tx2"/>
          </a:solidFill>
          <a:ln w="952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Connecteur droit 87"/>
          <p:cNvCxnSpPr/>
          <p:nvPr/>
        </p:nvCxnSpPr>
        <p:spPr bwMode="auto">
          <a:xfrm>
            <a:off x="7588115" y="-854982"/>
            <a:ext cx="0" cy="179812"/>
          </a:xfrm>
          <a:prstGeom prst="line">
            <a:avLst/>
          </a:prstGeom>
          <a:solidFill>
            <a:schemeClr val="tx2"/>
          </a:solidFill>
          <a:ln w="952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Connecteur droit 88"/>
          <p:cNvCxnSpPr/>
          <p:nvPr/>
        </p:nvCxnSpPr>
        <p:spPr bwMode="auto">
          <a:xfrm>
            <a:off x="6597372" y="-854982"/>
            <a:ext cx="0" cy="179812"/>
          </a:xfrm>
          <a:prstGeom prst="line">
            <a:avLst/>
          </a:prstGeom>
          <a:solidFill>
            <a:schemeClr val="tx2"/>
          </a:solidFill>
          <a:ln w="952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0" name="Connecteur droit 89"/>
          <p:cNvCxnSpPr/>
          <p:nvPr/>
        </p:nvCxnSpPr>
        <p:spPr bwMode="auto">
          <a:xfrm>
            <a:off x="5606628" y="-854982"/>
            <a:ext cx="0" cy="179812"/>
          </a:xfrm>
          <a:prstGeom prst="line">
            <a:avLst/>
          </a:prstGeom>
          <a:solidFill>
            <a:schemeClr val="tx2"/>
          </a:solidFill>
          <a:ln w="952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1" name="Connecteur droit 90"/>
          <p:cNvCxnSpPr/>
          <p:nvPr/>
        </p:nvCxnSpPr>
        <p:spPr bwMode="auto">
          <a:xfrm>
            <a:off x="10560348" y="-854982"/>
            <a:ext cx="0" cy="179812"/>
          </a:xfrm>
          <a:prstGeom prst="line">
            <a:avLst/>
          </a:prstGeom>
          <a:solidFill>
            <a:schemeClr val="tx2"/>
          </a:solidFill>
          <a:ln w="952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2" name="Connecteur droit 91"/>
          <p:cNvCxnSpPr/>
          <p:nvPr/>
        </p:nvCxnSpPr>
        <p:spPr bwMode="auto">
          <a:xfrm>
            <a:off x="11551091" y="-854982"/>
            <a:ext cx="0" cy="179812"/>
          </a:xfrm>
          <a:prstGeom prst="line">
            <a:avLst/>
          </a:prstGeom>
          <a:solidFill>
            <a:schemeClr val="tx2"/>
          </a:solidFill>
          <a:ln w="952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3" name="Connecteur droit 92"/>
          <p:cNvCxnSpPr/>
          <p:nvPr/>
        </p:nvCxnSpPr>
        <p:spPr bwMode="auto">
          <a:xfrm>
            <a:off x="652909" y="-854982"/>
            <a:ext cx="0" cy="179812"/>
          </a:xfrm>
          <a:prstGeom prst="line">
            <a:avLst/>
          </a:prstGeom>
          <a:solidFill>
            <a:schemeClr val="tx2"/>
          </a:solidFill>
          <a:ln w="952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4" name="Connecteur droit 93"/>
          <p:cNvCxnSpPr/>
          <p:nvPr/>
        </p:nvCxnSpPr>
        <p:spPr bwMode="auto">
          <a:xfrm flipV="1">
            <a:off x="-2563107" y="1886263"/>
            <a:ext cx="2085934" cy="0"/>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5" name="Connecteur droit 94"/>
          <p:cNvCxnSpPr/>
          <p:nvPr/>
        </p:nvCxnSpPr>
        <p:spPr bwMode="auto">
          <a:xfrm flipV="1">
            <a:off x="-2563107" y="6512698"/>
            <a:ext cx="2085934" cy="0"/>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96" name="Right Arrow 72">
            <a:hlinkClick r:id="" action="ppaction://noaction"/>
          </p:cNvPr>
          <p:cNvSpPr/>
          <p:nvPr/>
        </p:nvSpPr>
        <p:spPr bwMode="auto">
          <a:xfrm>
            <a:off x="-2159832" y="1886264"/>
            <a:ext cx="1279383" cy="359626"/>
          </a:xfrm>
          <a:prstGeom prst="roundRect">
            <a:avLst/>
          </a:prstGeom>
          <a:gradFill>
            <a:gsLst>
              <a:gs pos="0">
                <a:srgbClr val="006487"/>
              </a:gs>
              <a:gs pos="80000">
                <a:srgbClr val="005578"/>
              </a:gs>
              <a:gs pos="100000">
                <a:srgbClr val="004664"/>
              </a:gs>
            </a:gsLst>
            <a:lin ang="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rtlCol="0" anchor="ctr"/>
          <a:lstStyle/>
          <a:p>
            <a:pPr algn="ctr"/>
            <a:r>
              <a:rPr lang="en-US" sz="1098" b="1" kern="0" dirty="0">
                <a:solidFill>
                  <a:prstClr val="white"/>
                </a:solidFill>
                <a:latin typeface="Arial"/>
              </a:rPr>
              <a:t>XXX</a:t>
            </a:r>
          </a:p>
        </p:txBody>
      </p:sp>
      <p:sp>
        <p:nvSpPr>
          <p:cNvPr id="97" name="Right Arrow 72">
            <a:hlinkClick r:id="" action="ppaction://noaction"/>
          </p:cNvPr>
          <p:cNvSpPr/>
          <p:nvPr/>
        </p:nvSpPr>
        <p:spPr bwMode="auto">
          <a:xfrm>
            <a:off x="-2159832" y="2274156"/>
            <a:ext cx="1279383" cy="359626"/>
          </a:xfrm>
          <a:prstGeom prst="roundRect">
            <a:avLst/>
          </a:prstGeom>
          <a:gradFill>
            <a:gsLst>
              <a:gs pos="0">
                <a:srgbClr val="006487"/>
              </a:gs>
              <a:gs pos="80000">
                <a:srgbClr val="005578"/>
              </a:gs>
              <a:gs pos="100000">
                <a:srgbClr val="004664"/>
              </a:gs>
            </a:gsLst>
            <a:lin ang="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rtlCol="0" anchor="ctr"/>
          <a:lstStyle/>
          <a:p>
            <a:pPr algn="ctr"/>
            <a:r>
              <a:rPr lang="en-US" sz="1098" b="1" kern="0" dirty="0">
                <a:solidFill>
                  <a:prstClr val="white"/>
                </a:solidFill>
                <a:latin typeface="Arial"/>
              </a:rPr>
              <a:t>XXX</a:t>
            </a:r>
          </a:p>
        </p:txBody>
      </p:sp>
      <p:sp>
        <p:nvSpPr>
          <p:cNvPr id="98" name="Right Arrow 72">
            <a:hlinkClick r:id="" action="ppaction://noaction"/>
          </p:cNvPr>
          <p:cNvSpPr/>
          <p:nvPr/>
        </p:nvSpPr>
        <p:spPr bwMode="auto">
          <a:xfrm>
            <a:off x="-2159832" y="3049939"/>
            <a:ext cx="1279383" cy="359626"/>
          </a:xfrm>
          <a:prstGeom prst="roundRect">
            <a:avLst/>
          </a:prstGeom>
          <a:gradFill>
            <a:gsLst>
              <a:gs pos="0">
                <a:srgbClr val="006487"/>
              </a:gs>
              <a:gs pos="80000">
                <a:srgbClr val="005578"/>
              </a:gs>
              <a:gs pos="100000">
                <a:srgbClr val="004664"/>
              </a:gs>
            </a:gsLst>
            <a:lin ang="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rtlCol="0" anchor="ctr"/>
          <a:lstStyle/>
          <a:p>
            <a:pPr algn="ctr"/>
            <a:r>
              <a:rPr lang="en-US" sz="1098" b="1" kern="0" dirty="0">
                <a:solidFill>
                  <a:prstClr val="white"/>
                </a:solidFill>
                <a:latin typeface="Arial"/>
              </a:rPr>
              <a:t>XXX</a:t>
            </a:r>
          </a:p>
        </p:txBody>
      </p:sp>
      <p:sp>
        <p:nvSpPr>
          <p:cNvPr id="99" name="Right Arrow 72">
            <a:hlinkClick r:id="" action="ppaction://noaction"/>
          </p:cNvPr>
          <p:cNvSpPr/>
          <p:nvPr/>
        </p:nvSpPr>
        <p:spPr bwMode="auto">
          <a:xfrm>
            <a:off x="-2159832" y="3437831"/>
            <a:ext cx="1279383" cy="359626"/>
          </a:xfrm>
          <a:prstGeom prst="roundRect">
            <a:avLst/>
          </a:prstGeom>
          <a:gradFill>
            <a:gsLst>
              <a:gs pos="0">
                <a:srgbClr val="006487"/>
              </a:gs>
              <a:gs pos="80000">
                <a:srgbClr val="005578"/>
              </a:gs>
              <a:gs pos="100000">
                <a:srgbClr val="004664"/>
              </a:gs>
            </a:gsLst>
            <a:lin ang="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rtlCol="0" anchor="ctr"/>
          <a:lstStyle/>
          <a:p>
            <a:pPr algn="ctr"/>
            <a:r>
              <a:rPr lang="en-US" sz="1098" b="1" kern="0" dirty="0">
                <a:solidFill>
                  <a:prstClr val="white"/>
                </a:solidFill>
                <a:latin typeface="Arial"/>
              </a:rPr>
              <a:t>XXX</a:t>
            </a:r>
          </a:p>
        </p:txBody>
      </p:sp>
      <p:sp>
        <p:nvSpPr>
          <p:cNvPr id="100" name="Right Arrow 72">
            <a:hlinkClick r:id="" action="ppaction://noaction"/>
          </p:cNvPr>
          <p:cNvSpPr/>
          <p:nvPr/>
        </p:nvSpPr>
        <p:spPr bwMode="auto">
          <a:xfrm>
            <a:off x="-2159832" y="3825723"/>
            <a:ext cx="1279383" cy="359626"/>
          </a:xfrm>
          <a:prstGeom prst="roundRect">
            <a:avLst/>
          </a:prstGeom>
          <a:gradFill>
            <a:gsLst>
              <a:gs pos="0">
                <a:srgbClr val="006487"/>
              </a:gs>
              <a:gs pos="80000">
                <a:srgbClr val="005578"/>
              </a:gs>
              <a:gs pos="100000">
                <a:srgbClr val="004664"/>
              </a:gs>
            </a:gsLst>
            <a:lin ang="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rtlCol="0" anchor="ctr"/>
          <a:lstStyle/>
          <a:p>
            <a:pPr algn="ctr"/>
            <a:r>
              <a:rPr lang="en-US" sz="1098" b="1" kern="0" dirty="0">
                <a:solidFill>
                  <a:prstClr val="white"/>
                </a:solidFill>
                <a:latin typeface="Arial"/>
              </a:rPr>
              <a:t>XXX</a:t>
            </a:r>
          </a:p>
        </p:txBody>
      </p:sp>
      <p:sp>
        <p:nvSpPr>
          <p:cNvPr id="101" name="Right Arrow 72">
            <a:hlinkClick r:id="" action="ppaction://noaction"/>
          </p:cNvPr>
          <p:cNvSpPr/>
          <p:nvPr/>
        </p:nvSpPr>
        <p:spPr bwMode="auto">
          <a:xfrm>
            <a:off x="-2159832" y="4213615"/>
            <a:ext cx="1279383" cy="359626"/>
          </a:xfrm>
          <a:prstGeom prst="roundRect">
            <a:avLst/>
          </a:prstGeom>
          <a:gradFill>
            <a:gsLst>
              <a:gs pos="0">
                <a:srgbClr val="006487"/>
              </a:gs>
              <a:gs pos="80000">
                <a:srgbClr val="005578"/>
              </a:gs>
              <a:gs pos="100000">
                <a:srgbClr val="004664"/>
              </a:gs>
            </a:gsLst>
            <a:lin ang="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rtlCol="0" anchor="ctr"/>
          <a:lstStyle/>
          <a:p>
            <a:pPr algn="ctr"/>
            <a:r>
              <a:rPr lang="en-US" sz="1098" b="1" kern="0" dirty="0">
                <a:solidFill>
                  <a:prstClr val="white"/>
                </a:solidFill>
                <a:latin typeface="Arial"/>
              </a:rPr>
              <a:t>XXX</a:t>
            </a:r>
          </a:p>
        </p:txBody>
      </p:sp>
      <p:sp>
        <p:nvSpPr>
          <p:cNvPr id="102" name="Right Arrow 72">
            <a:hlinkClick r:id="" action="ppaction://noaction"/>
          </p:cNvPr>
          <p:cNvSpPr/>
          <p:nvPr/>
        </p:nvSpPr>
        <p:spPr bwMode="auto">
          <a:xfrm>
            <a:off x="-2159832" y="4601507"/>
            <a:ext cx="1279383" cy="359626"/>
          </a:xfrm>
          <a:prstGeom prst="roundRect">
            <a:avLst/>
          </a:prstGeom>
          <a:gradFill>
            <a:gsLst>
              <a:gs pos="0">
                <a:srgbClr val="006487"/>
              </a:gs>
              <a:gs pos="80000">
                <a:srgbClr val="005578"/>
              </a:gs>
              <a:gs pos="100000">
                <a:srgbClr val="004664"/>
              </a:gs>
            </a:gsLst>
            <a:lin ang="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rtlCol="0" anchor="ctr"/>
          <a:lstStyle/>
          <a:p>
            <a:pPr algn="ctr"/>
            <a:r>
              <a:rPr lang="en-US" sz="1098" b="1" kern="0" dirty="0">
                <a:solidFill>
                  <a:prstClr val="white"/>
                </a:solidFill>
                <a:latin typeface="Arial"/>
              </a:rPr>
              <a:t>XXX</a:t>
            </a:r>
          </a:p>
        </p:txBody>
      </p:sp>
      <p:sp>
        <p:nvSpPr>
          <p:cNvPr id="103" name="Right Arrow 72">
            <a:hlinkClick r:id="" action="ppaction://noaction"/>
          </p:cNvPr>
          <p:cNvSpPr/>
          <p:nvPr/>
        </p:nvSpPr>
        <p:spPr bwMode="auto">
          <a:xfrm>
            <a:off x="-2159832" y="4989399"/>
            <a:ext cx="1279383" cy="359626"/>
          </a:xfrm>
          <a:prstGeom prst="roundRect">
            <a:avLst/>
          </a:prstGeom>
          <a:gradFill>
            <a:gsLst>
              <a:gs pos="0">
                <a:srgbClr val="006487"/>
              </a:gs>
              <a:gs pos="80000">
                <a:srgbClr val="005578"/>
              </a:gs>
              <a:gs pos="100000">
                <a:srgbClr val="004664"/>
              </a:gs>
            </a:gsLst>
            <a:lin ang="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rtlCol="0" anchor="ctr"/>
          <a:lstStyle/>
          <a:p>
            <a:pPr algn="ctr"/>
            <a:r>
              <a:rPr lang="en-US" sz="1098" b="1" kern="0" dirty="0">
                <a:solidFill>
                  <a:prstClr val="white"/>
                </a:solidFill>
                <a:latin typeface="Arial"/>
              </a:rPr>
              <a:t>XXX</a:t>
            </a:r>
          </a:p>
        </p:txBody>
      </p:sp>
      <p:sp>
        <p:nvSpPr>
          <p:cNvPr id="104" name="Right Arrow 72">
            <a:hlinkClick r:id="" action="ppaction://noaction"/>
          </p:cNvPr>
          <p:cNvSpPr/>
          <p:nvPr/>
        </p:nvSpPr>
        <p:spPr bwMode="auto">
          <a:xfrm>
            <a:off x="-2159832" y="5377291"/>
            <a:ext cx="1279383" cy="359626"/>
          </a:xfrm>
          <a:prstGeom prst="roundRect">
            <a:avLst/>
          </a:prstGeom>
          <a:gradFill>
            <a:gsLst>
              <a:gs pos="0">
                <a:srgbClr val="006487"/>
              </a:gs>
              <a:gs pos="80000">
                <a:srgbClr val="005578"/>
              </a:gs>
              <a:gs pos="100000">
                <a:srgbClr val="004664"/>
              </a:gs>
            </a:gsLst>
            <a:lin ang="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rtlCol="0" anchor="ctr"/>
          <a:lstStyle/>
          <a:p>
            <a:pPr algn="ctr"/>
            <a:r>
              <a:rPr lang="en-US" sz="1098" b="1" kern="0" dirty="0">
                <a:solidFill>
                  <a:prstClr val="white"/>
                </a:solidFill>
                <a:latin typeface="Arial"/>
              </a:rPr>
              <a:t>XXX</a:t>
            </a:r>
          </a:p>
        </p:txBody>
      </p:sp>
      <p:sp>
        <p:nvSpPr>
          <p:cNvPr id="105" name="Right Arrow 72">
            <a:hlinkClick r:id="" action="ppaction://noaction"/>
          </p:cNvPr>
          <p:cNvSpPr/>
          <p:nvPr/>
        </p:nvSpPr>
        <p:spPr bwMode="auto">
          <a:xfrm>
            <a:off x="-2159832" y="5765182"/>
            <a:ext cx="1279383" cy="359626"/>
          </a:xfrm>
          <a:prstGeom prst="roundRect">
            <a:avLst/>
          </a:prstGeom>
          <a:gradFill>
            <a:gsLst>
              <a:gs pos="0">
                <a:srgbClr val="006487"/>
              </a:gs>
              <a:gs pos="80000">
                <a:srgbClr val="005578"/>
              </a:gs>
              <a:gs pos="100000">
                <a:srgbClr val="004664"/>
              </a:gs>
            </a:gsLst>
            <a:lin ang="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rtlCol="0" anchor="ctr"/>
          <a:lstStyle/>
          <a:p>
            <a:pPr algn="ctr"/>
            <a:r>
              <a:rPr lang="en-US" sz="1098" b="1" kern="0" dirty="0">
                <a:solidFill>
                  <a:prstClr val="white"/>
                </a:solidFill>
                <a:latin typeface="Arial"/>
              </a:rPr>
              <a:t>XXX</a:t>
            </a:r>
          </a:p>
        </p:txBody>
      </p:sp>
      <p:sp>
        <p:nvSpPr>
          <p:cNvPr id="106" name="Right Arrow 72">
            <a:hlinkClick r:id="" action="ppaction://noaction"/>
          </p:cNvPr>
          <p:cNvSpPr/>
          <p:nvPr/>
        </p:nvSpPr>
        <p:spPr bwMode="auto">
          <a:xfrm>
            <a:off x="-2159832" y="6153074"/>
            <a:ext cx="1279383" cy="359626"/>
          </a:xfrm>
          <a:prstGeom prst="roundRect">
            <a:avLst/>
          </a:prstGeom>
          <a:gradFill>
            <a:gsLst>
              <a:gs pos="0">
                <a:srgbClr val="006487"/>
              </a:gs>
              <a:gs pos="80000">
                <a:srgbClr val="005578"/>
              </a:gs>
              <a:gs pos="100000">
                <a:srgbClr val="004664"/>
              </a:gs>
            </a:gsLst>
            <a:lin ang="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rtlCol="0" anchor="ctr"/>
          <a:lstStyle/>
          <a:p>
            <a:pPr algn="ctr"/>
            <a:r>
              <a:rPr lang="en-US" sz="1098" b="1" kern="0" dirty="0">
                <a:solidFill>
                  <a:prstClr val="white"/>
                </a:solidFill>
                <a:latin typeface="Arial"/>
              </a:rPr>
              <a:t>XXX</a:t>
            </a:r>
          </a:p>
        </p:txBody>
      </p:sp>
      <p:sp>
        <p:nvSpPr>
          <p:cNvPr id="107" name="Right Arrow 72">
            <a:hlinkClick r:id="" action="ppaction://noaction"/>
          </p:cNvPr>
          <p:cNvSpPr/>
          <p:nvPr/>
        </p:nvSpPr>
        <p:spPr bwMode="auto">
          <a:xfrm>
            <a:off x="-2159832" y="2662047"/>
            <a:ext cx="1279383" cy="359626"/>
          </a:xfrm>
          <a:prstGeom prst="roundRect">
            <a:avLst/>
          </a:prstGeom>
          <a:gradFill>
            <a:gsLst>
              <a:gs pos="0">
                <a:srgbClr val="006487"/>
              </a:gs>
              <a:gs pos="80000">
                <a:srgbClr val="005578"/>
              </a:gs>
              <a:gs pos="100000">
                <a:srgbClr val="004664"/>
              </a:gs>
            </a:gsLst>
            <a:lin ang="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rtlCol="0" anchor="ctr"/>
          <a:lstStyle/>
          <a:p>
            <a:pPr algn="ctr"/>
            <a:r>
              <a:rPr lang="en-US" sz="1098" b="1" kern="0" dirty="0">
                <a:solidFill>
                  <a:prstClr val="white"/>
                </a:solidFill>
                <a:latin typeface="Arial"/>
              </a:rPr>
              <a:t>XXX</a:t>
            </a:r>
          </a:p>
        </p:txBody>
      </p:sp>
      <p:sp>
        <p:nvSpPr>
          <p:cNvPr id="119" name="5-Point Star 68"/>
          <p:cNvSpPr>
            <a:spLocks noChangeAspect="1"/>
          </p:cNvSpPr>
          <p:nvPr/>
        </p:nvSpPr>
        <p:spPr bwMode="auto">
          <a:xfrm>
            <a:off x="8796546" y="5808934"/>
            <a:ext cx="179812" cy="179812"/>
          </a:xfrm>
          <a:prstGeom prst="star5">
            <a:avLst/>
          </a:prstGeom>
          <a:solidFill>
            <a:srgbClr val="FF0000"/>
          </a:solidFill>
          <a:ln>
            <a:noFill/>
          </a:ln>
          <a:effectLst/>
          <a:extLst/>
        </p:spPr>
        <p:txBody>
          <a:bodyPr wrap="square" lIns="107753" tIns="53874" rIns="107753" bIns="53874" numCol="1" spcCol="71910" rtlCol="0" anchor="ctr">
            <a:noAutofit/>
          </a:bodyPr>
          <a:lstStyle/>
          <a:p>
            <a:pPr algn="ctr" defTabSz="912346">
              <a:lnSpc>
                <a:spcPct val="110000"/>
              </a:lnSpc>
            </a:pPr>
            <a:endParaRPr lang="en-US" sz="2398" b="1" dirty="0">
              <a:solidFill>
                <a:srgbClr val="FF0000"/>
              </a:solidFill>
              <a:latin typeface="Calibri"/>
            </a:endParaRPr>
          </a:p>
        </p:txBody>
      </p:sp>
      <p:sp>
        <p:nvSpPr>
          <p:cNvPr id="122" name="cdtRectangle 121 Id160889"/>
          <p:cNvSpPr>
            <a:spLocks noChangeArrowheads="1"/>
          </p:cNvSpPr>
          <p:nvPr/>
        </p:nvSpPr>
        <p:spPr bwMode="auto">
          <a:xfrm>
            <a:off x="14080607" y="485903"/>
            <a:ext cx="1438501" cy="288625"/>
          </a:xfrm>
          <a:prstGeom prst="rect">
            <a:avLst/>
          </a:prstGeom>
          <a:solidFill>
            <a:srgbClr val="465F19"/>
          </a:solidFill>
          <a:ln w="9525" algn="ctr">
            <a:noFill/>
            <a:miter lim="800000"/>
            <a:headEnd/>
            <a:tailEnd/>
          </a:ln>
          <a:effectLst/>
        </p:spPr>
        <p:txBody>
          <a:bodyPr lIns="71926" tIns="35962" rIns="71926" bIns="35962" anchor="ctr"/>
          <a:lstStyle/>
          <a:p>
            <a:pPr fontAlgn="base">
              <a:spcBef>
                <a:spcPct val="50000"/>
              </a:spcBef>
              <a:spcAft>
                <a:spcPct val="0"/>
              </a:spcAft>
            </a:pPr>
            <a:r>
              <a:rPr lang="en-US" sz="999" b="1" noProof="1">
                <a:solidFill>
                  <a:srgbClr val="FFFFFF"/>
                </a:solidFill>
              </a:rPr>
              <a:t>70 | 95 | 25</a:t>
            </a:r>
          </a:p>
        </p:txBody>
      </p:sp>
      <p:sp>
        <p:nvSpPr>
          <p:cNvPr id="125" name="cdtRectangle 124 Id160892"/>
          <p:cNvSpPr>
            <a:spLocks noChangeArrowheads="1"/>
          </p:cNvSpPr>
          <p:nvPr/>
        </p:nvSpPr>
        <p:spPr bwMode="auto">
          <a:xfrm>
            <a:off x="14080607" y="903650"/>
            <a:ext cx="1438501" cy="288625"/>
          </a:xfrm>
          <a:prstGeom prst="rect">
            <a:avLst/>
          </a:prstGeom>
          <a:solidFill>
            <a:srgbClr val="738732"/>
          </a:solidFill>
          <a:ln w="9525" algn="ctr">
            <a:noFill/>
            <a:miter lim="800000"/>
            <a:headEnd/>
            <a:tailEnd/>
          </a:ln>
          <a:effectLst/>
        </p:spPr>
        <p:txBody>
          <a:bodyPr lIns="71926" tIns="35962" rIns="71926" bIns="35962" anchor="ctr"/>
          <a:lstStyle/>
          <a:p>
            <a:pPr fontAlgn="base">
              <a:spcBef>
                <a:spcPct val="50000"/>
              </a:spcBef>
              <a:spcAft>
                <a:spcPct val="0"/>
              </a:spcAft>
            </a:pPr>
            <a:r>
              <a:rPr lang="en-US" sz="999" b="1" noProof="1">
                <a:solidFill>
                  <a:srgbClr val="FFFFFF"/>
                </a:solidFill>
              </a:rPr>
              <a:t>115 | 135 | 50</a:t>
            </a:r>
          </a:p>
        </p:txBody>
      </p:sp>
      <p:sp>
        <p:nvSpPr>
          <p:cNvPr id="127" name="cdtRectangle 126 Id160894"/>
          <p:cNvSpPr>
            <a:spLocks noChangeArrowheads="1"/>
          </p:cNvSpPr>
          <p:nvPr/>
        </p:nvSpPr>
        <p:spPr bwMode="auto">
          <a:xfrm>
            <a:off x="14080607" y="1290596"/>
            <a:ext cx="1438501" cy="288625"/>
          </a:xfrm>
          <a:prstGeom prst="rect">
            <a:avLst/>
          </a:prstGeom>
          <a:solidFill>
            <a:srgbClr val="96A51E"/>
          </a:solidFill>
          <a:ln w="9525" algn="ctr">
            <a:noFill/>
            <a:miter lim="800000"/>
            <a:headEnd/>
            <a:tailEnd/>
          </a:ln>
          <a:effectLst/>
        </p:spPr>
        <p:txBody>
          <a:bodyPr lIns="71926" tIns="35962" rIns="71926" bIns="35962" anchor="ctr"/>
          <a:lstStyle/>
          <a:p>
            <a:pPr fontAlgn="base">
              <a:spcBef>
                <a:spcPct val="50000"/>
              </a:spcBef>
              <a:spcAft>
                <a:spcPct val="0"/>
              </a:spcAft>
            </a:pPr>
            <a:r>
              <a:rPr lang="en-US" sz="999" b="1" noProof="1">
                <a:solidFill>
                  <a:srgbClr val="FFFFFF"/>
                </a:solidFill>
              </a:rPr>
              <a:t>150 | 165 | 30</a:t>
            </a:r>
          </a:p>
        </p:txBody>
      </p:sp>
      <p:grpSp>
        <p:nvGrpSpPr>
          <p:cNvPr id="123" name="Groupe 122"/>
          <p:cNvGrpSpPr/>
          <p:nvPr/>
        </p:nvGrpSpPr>
        <p:grpSpPr>
          <a:xfrm>
            <a:off x="10092391" y="1285271"/>
            <a:ext cx="2033911" cy="5329925"/>
            <a:chOff x="208508" y="1446901"/>
            <a:chExt cx="6044246" cy="5171613"/>
          </a:xfrm>
        </p:grpSpPr>
        <p:sp>
          <p:nvSpPr>
            <p:cNvPr id="124" name="Rectangle à coins arrondis 18">
              <a:hlinkClick r:id="" action="ppaction://noaction"/>
            </p:cNvPr>
            <p:cNvSpPr/>
            <p:nvPr/>
          </p:nvSpPr>
          <p:spPr>
            <a:xfrm>
              <a:off x="208508" y="1767840"/>
              <a:ext cx="6044246" cy="4850674"/>
            </a:xfrm>
            <a:prstGeom prst="roundRect">
              <a:avLst>
                <a:gd name="adj" fmla="val 6325"/>
              </a:avLst>
            </a:prstGeom>
            <a:noFill/>
            <a:ln>
              <a:solidFill>
                <a:schemeClr val="tx1"/>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defRPr/>
              </a:pPr>
              <a:endParaRPr lang="en-CA" sz="1998" b="1" kern="0" dirty="0">
                <a:solidFill>
                  <a:prstClr val="white"/>
                </a:solidFill>
                <a:latin typeface="Arial"/>
              </a:endParaRPr>
            </a:p>
          </p:txBody>
        </p:sp>
        <p:sp>
          <p:nvSpPr>
            <p:cNvPr id="126" name="ZoneTexte 125"/>
            <p:cNvSpPr txBox="1"/>
            <p:nvPr/>
          </p:nvSpPr>
          <p:spPr>
            <a:xfrm>
              <a:off x="1822354" y="1446901"/>
              <a:ext cx="3089993" cy="227158"/>
            </a:xfrm>
            <a:prstGeom prst="rect">
              <a:avLst/>
            </a:prstGeom>
            <a:ln/>
          </p:spPr>
          <p:style>
            <a:lnRef idx="0">
              <a:schemeClr val="accent5"/>
            </a:lnRef>
            <a:fillRef idx="3">
              <a:schemeClr val="accent5"/>
            </a:fillRef>
            <a:effectRef idx="3">
              <a:schemeClr val="accent5"/>
            </a:effectRef>
            <a:fontRef idx="minor">
              <a:schemeClr val="lt1"/>
            </a:fontRef>
          </p:style>
          <p:txBody>
            <a:bodyPr wrap="square" lIns="107888" tIns="53944" rIns="107888" bIns="53944" numCol="1" spcCol="72000" rtlCol="0" anchor="ctr">
              <a:noAutofit/>
            </a:bodyPr>
            <a:lstStyle>
              <a:defPPr>
                <a:defRPr lang="de-DE"/>
              </a:defPPr>
              <a:lvl1pPr algn="ctr">
                <a:lnSpc>
                  <a:spcPct val="110000"/>
                </a:lnSpc>
                <a:spcBef>
                  <a:spcPct val="0"/>
                </a:spcBef>
                <a:buFont typeface="Wingdings" charset="0"/>
                <a:buNone/>
                <a:defRPr b="1">
                  <a:solidFill>
                    <a:srgbClr val="000000"/>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algn="l" fontAlgn="base">
                <a:spcAft>
                  <a:spcPct val="0"/>
                </a:spcAft>
              </a:pPr>
              <a:r>
                <a:rPr lang="en-CA" sz="1798" dirty="0"/>
                <a:t>Future</a:t>
              </a:r>
              <a:endParaRPr lang="fr-FR" sz="1798" dirty="0" err="1"/>
            </a:p>
          </p:txBody>
        </p:sp>
      </p:grpSp>
      <p:grpSp>
        <p:nvGrpSpPr>
          <p:cNvPr id="108" name="Groupe 107"/>
          <p:cNvGrpSpPr/>
          <p:nvPr/>
        </p:nvGrpSpPr>
        <p:grpSpPr>
          <a:xfrm>
            <a:off x="72017" y="1225533"/>
            <a:ext cx="4536419" cy="5357507"/>
            <a:chOff x="69669" y="1146009"/>
            <a:chExt cx="13665033" cy="5472505"/>
          </a:xfrm>
        </p:grpSpPr>
        <p:sp>
          <p:nvSpPr>
            <p:cNvPr id="109" name="Rectangle à coins arrondis 18">
              <a:hlinkClick r:id="" action="ppaction://noaction"/>
            </p:cNvPr>
            <p:cNvSpPr/>
            <p:nvPr/>
          </p:nvSpPr>
          <p:spPr>
            <a:xfrm>
              <a:off x="69669" y="1767840"/>
              <a:ext cx="6183085" cy="4850674"/>
            </a:xfrm>
            <a:prstGeom prst="roundRect">
              <a:avLst>
                <a:gd name="adj" fmla="val 6325"/>
              </a:avLst>
            </a:prstGeom>
            <a:noFill/>
            <a:ln>
              <a:solidFill>
                <a:schemeClr val="tx1"/>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defRPr/>
              </a:pPr>
              <a:endParaRPr lang="en-CA" sz="1998" b="1" kern="0" dirty="0">
                <a:solidFill>
                  <a:prstClr val="white"/>
                </a:solidFill>
                <a:latin typeface="Arial"/>
              </a:endParaRPr>
            </a:p>
          </p:txBody>
        </p:sp>
        <p:sp>
          <p:nvSpPr>
            <p:cNvPr id="112" name="ZoneTexte 111"/>
            <p:cNvSpPr txBox="1"/>
            <p:nvPr/>
          </p:nvSpPr>
          <p:spPr>
            <a:xfrm>
              <a:off x="2134986" y="1146009"/>
              <a:ext cx="11599716" cy="370493"/>
            </a:xfrm>
            <a:prstGeom prst="rect">
              <a:avLst/>
            </a:prstGeom>
            <a:ln/>
          </p:spPr>
          <p:style>
            <a:lnRef idx="0">
              <a:schemeClr val="accent5"/>
            </a:lnRef>
            <a:fillRef idx="3">
              <a:schemeClr val="accent5"/>
            </a:fillRef>
            <a:effectRef idx="3">
              <a:schemeClr val="accent5"/>
            </a:effectRef>
            <a:fontRef idx="minor">
              <a:schemeClr val="lt1"/>
            </a:fontRef>
          </p:style>
          <p:txBody>
            <a:bodyPr wrap="square" lIns="107888" tIns="53944" rIns="107888" bIns="53944" numCol="1" spcCol="72000" rtlCol="0" anchor="ctr">
              <a:noAutofit/>
            </a:bodyPr>
            <a:lstStyle>
              <a:defPPr>
                <a:defRPr lang="de-DE"/>
              </a:defPPr>
              <a:lvl1pPr algn="ctr">
                <a:lnSpc>
                  <a:spcPct val="110000"/>
                </a:lnSpc>
                <a:spcBef>
                  <a:spcPct val="0"/>
                </a:spcBef>
                <a:buFont typeface="Wingdings" charset="0"/>
                <a:buNone/>
                <a:defRPr b="1">
                  <a:solidFill>
                    <a:srgbClr val="000000"/>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fontAlgn="base">
                <a:spcAft>
                  <a:spcPct val="0"/>
                </a:spcAft>
              </a:pPr>
              <a:r>
                <a:rPr lang="en-CA" sz="1798" dirty="0" smtClean="0"/>
                <a:t>   2017 &amp; 2018 Phase 1</a:t>
              </a:r>
              <a:endParaRPr lang="fr-FR" sz="1798" dirty="0" err="1"/>
            </a:p>
          </p:txBody>
        </p:sp>
      </p:grpSp>
      <p:sp>
        <p:nvSpPr>
          <p:cNvPr id="116" name="Rectangle à coins arrondis 18">
            <a:hlinkClick r:id="" action="ppaction://noaction"/>
          </p:cNvPr>
          <p:cNvSpPr/>
          <p:nvPr/>
        </p:nvSpPr>
        <p:spPr>
          <a:xfrm>
            <a:off x="2210869" y="1733750"/>
            <a:ext cx="3880447" cy="4849783"/>
          </a:xfrm>
          <a:prstGeom prst="roundRect">
            <a:avLst>
              <a:gd name="adj" fmla="val 6325"/>
            </a:avLst>
          </a:prstGeom>
          <a:noFill/>
          <a:ln>
            <a:solidFill>
              <a:schemeClr val="tx1"/>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defRPr/>
            </a:pPr>
            <a:endParaRPr lang="en-CA" sz="1998" b="1" kern="0" dirty="0">
              <a:solidFill>
                <a:prstClr val="white"/>
              </a:solidFill>
              <a:latin typeface="Arial"/>
            </a:endParaRPr>
          </a:p>
        </p:txBody>
      </p:sp>
      <p:grpSp>
        <p:nvGrpSpPr>
          <p:cNvPr id="4" name="Group 3"/>
          <p:cNvGrpSpPr/>
          <p:nvPr/>
        </p:nvGrpSpPr>
        <p:grpSpPr>
          <a:xfrm>
            <a:off x="6193922" y="1312802"/>
            <a:ext cx="1280508" cy="214999"/>
            <a:chOff x="3238400" y="2739157"/>
            <a:chExt cx="1281842" cy="215223"/>
          </a:xfrm>
          <a:effectLst/>
        </p:grpSpPr>
        <p:sp>
          <p:nvSpPr>
            <p:cNvPr id="137" name="5-Point Star 68"/>
            <p:cNvSpPr>
              <a:spLocks noChangeAspect="1"/>
            </p:cNvSpPr>
            <p:nvPr/>
          </p:nvSpPr>
          <p:spPr bwMode="auto">
            <a:xfrm>
              <a:off x="3238400" y="2739157"/>
              <a:ext cx="192090" cy="192090"/>
            </a:xfrm>
            <a:prstGeom prst="star5">
              <a:avLst/>
            </a:prstGeom>
            <a:solidFill>
              <a:srgbClr val="00B050"/>
            </a:solidFill>
            <a:ln>
              <a:noFill/>
            </a:ln>
            <a:effectLst/>
            <a:extLst/>
          </p:spPr>
          <p:txBody>
            <a:bodyPr wrap="square" lIns="107753" tIns="53874" rIns="107753" bIns="53874" numCol="1" spcCol="71910" rtlCol="0" anchor="ctr">
              <a:noAutofit/>
            </a:bodyPr>
            <a:lstStyle/>
            <a:p>
              <a:pPr algn="ctr" defTabSz="912346">
                <a:lnSpc>
                  <a:spcPct val="110000"/>
                </a:lnSpc>
              </a:pPr>
              <a:endParaRPr lang="en-US" sz="2398" b="1" dirty="0">
                <a:solidFill>
                  <a:srgbClr val="00B050"/>
                </a:solidFill>
                <a:latin typeface="Calibri"/>
              </a:endParaRPr>
            </a:p>
          </p:txBody>
        </p:sp>
        <p:sp>
          <p:nvSpPr>
            <p:cNvPr id="3" name="TextBox 2"/>
            <p:cNvSpPr txBox="1"/>
            <p:nvPr/>
          </p:nvSpPr>
          <p:spPr>
            <a:xfrm>
              <a:off x="3430490" y="2751247"/>
              <a:ext cx="1089752" cy="203133"/>
            </a:xfrm>
            <a:prstGeom prst="rect">
              <a:avLst/>
            </a:prstGeom>
            <a:noFill/>
          </p:spPr>
          <p:txBody>
            <a:bodyPr wrap="square" lIns="0" tIns="0" rIns="0" bIns="0" rtlCol="0">
              <a:spAutoFit/>
            </a:bodyPr>
            <a:lstStyle/>
            <a:p>
              <a:pPr fontAlgn="base">
                <a:lnSpc>
                  <a:spcPct val="110000"/>
                </a:lnSpc>
                <a:spcAft>
                  <a:spcPct val="0"/>
                </a:spcAft>
              </a:pPr>
              <a:r>
                <a:rPr lang="en-US" sz="1198" b="1" i="1" dirty="0">
                  <a:solidFill>
                    <a:srgbClr val="00B050"/>
                  </a:solidFill>
                </a:rPr>
                <a:t>First Go-Live</a:t>
              </a:r>
            </a:p>
          </p:txBody>
        </p:sp>
      </p:grpSp>
      <p:grpSp>
        <p:nvGrpSpPr>
          <p:cNvPr id="110" name="Groupe 122"/>
          <p:cNvGrpSpPr/>
          <p:nvPr/>
        </p:nvGrpSpPr>
        <p:grpSpPr>
          <a:xfrm>
            <a:off x="6108046" y="1185543"/>
            <a:ext cx="3991241" cy="5397497"/>
            <a:chOff x="208508" y="1345656"/>
            <a:chExt cx="6044246" cy="5272858"/>
          </a:xfrm>
        </p:grpSpPr>
        <p:sp>
          <p:nvSpPr>
            <p:cNvPr id="111" name="Rectangle à coins arrondis 18">
              <a:hlinkClick r:id="" action="ppaction://noaction"/>
            </p:cNvPr>
            <p:cNvSpPr/>
            <p:nvPr/>
          </p:nvSpPr>
          <p:spPr>
            <a:xfrm>
              <a:off x="208508" y="1767840"/>
              <a:ext cx="6044246" cy="4850674"/>
            </a:xfrm>
            <a:prstGeom prst="roundRect">
              <a:avLst>
                <a:gd name="adj" fmla="val 6325"/>
              </a:avLst>
            </a:prstGeom>
            <a:noFill/>
            <a:ln>
              <a:solidFill>
                <a:schemeClr val="tx1"/>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defRPr/>
              </a:pPr>
              <a:endParaRPr lang="en-CA" sz="1998" b="1" kern="0" dirty="0">
                <a:solidFill>
                  <a:prstClr val="white"/>
                </a:solidFill>
                <a:latin typeface="Arial"/>
              </a:endParaRPr>
            </a:p>
          </p:txBody>
        </p:sp>
        <p:sp>
          <p:nvSpPr>
            <p:cNvPr id="130" name="ZoneTexte 125"/>
            <p:cNvSpPr txBox="1"/>
            <p:nvPr/>
          </p:nvSpPr>
          <p:spPr>
            <a:xfrm>
              <a:off x="2277730" y="1345656"/>
              <a:ext cx="2287282" cy="326131"/>
            </a:xfrm>
            <a:prstGeom prst="rect">
              <a:avLst/>
            </a:prstGeom>
            <a:ln/>
          </p:spPr>
          <p:style>
            <a:lnRef idx="0">
              <a:schemeClr val="accent5"/>
            </a:lnRef>
            <a:fillRef idx="3">
              <a:schemeClr val="accent5"/>
            </a:fillRef>
            <a:effectRef idx="3">
              <a:schemeClr val="accent5"/>
            </a:effectRef>
            <a:fontRef idx="minor">
              <a:schemeClr val="lt1"/>
            </a:fontRef>
          </p:style>
          <p:txBody>
            <a:bodyPr wrap="square" lIns="107888" tIns="53944" rIns="107888" bIns="53944" numCol="1" spcCol="72000" rtlCol="0" anchor="ctr">
              <a:noAutofit/>
            </a:bodyPr>
            <a:lstStyle>
              <a:defPPr>
                <a:defRPr lang="de-DE"/>
              </a:defPPr>
              <a:lvl1pPr algn="ctr">
                <a:lnSpc>
                  <a:spcPct val="110000"/>
                </a:lnSpc>
                <a:spcBef>
                  <a:spcPct val="0"/>
                </a:spcBef>
                <a:buFont typeface="Wingdings" charset="0"/>
                <a:buNone/>
                <a:defRPr b="1">
                  <a:solidFill>
                    <a:srgbClr val="000000"/>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fontAlgn="base">
                <a:spcAft>
                  <a:spcPct val="0"/>
                </a:spcAft>
              </a:pPr>
              <a:r>
                <a:rPr lang="en-CA" sz="1798" dirty="0"/>
                <a:t>2019 Phase 2</a:t>
              </a:r>
              <a:endParaRPr lang="fr-FR" sz="1798" dirty="0" err="1"/>
            </a:p>
          </p:txBody>
        </p:sp>
      </p:grpSp>
      <p:sp>
        <p:nvSpPr>
          <p:cNvPr id="135" name="Right Arrow 72">
            <a:hlinkClick r:id="" action="ppaction://noaction"/>
          </p:cNvPr>
          <p:cNvSpPr/>
          <p:nvPr/>
        </p:nvSpPr>
        <p:spPr bwMode="auto">
          <a:xfrm>
            <a:off x="6109535" y="1885650"/>
            <a:ext cx="3955441" cy="570370"/>
          </a:xfrm>
          <a:prstGeom prst="roundRect">
            <a:avLst/>
          </a:prstGeom>
          <a:solidFill>
            <a:schemeClr val="accent1">
              <a:lumMod val="50000"/>
            </a:schemeClr>
          </a:solidFill>
          <a:ln>
            <a:noFill/>
          </a:ln>
          <a:effectLst/>
          <a:scene3d>
            <a:camera prst="orthographicFront">
              <a:rot lat="0" lon="0" rev="0"/>
            </a:camera>
            <a:lightRig rig="threePt" dir="t">
              <a:rot lat="0" lon="0" rev="1200000"/>
            </a:lightRig>
          </a:scene3d>
          <a:sp3d>
            <a:bevelT w="63500" h="25400"/>
          </a:sp3d>
          <a:extLst/>
        </p:spPr>
        <p:txBody>
          <a:bodyPr rtlCol="0" anchor="ctr"/>
          <a:lstStyle/>
          <a:p>
            <a:r>
              <a:rPr lang="en-US" sz="1098" b="1" kern="0" dirty="0" smtClean="0">
                <a:solidFill>
                  <a:srgbClr val="FFFFFF"/>
                </a:solidFill>
                <a:latin typeface="Arial"/>
              </a:rPr>
              <a:t>Continue product </a:t>
            </a:r>
            <a:r>
              <a:rPr lang="en-US" sz="1098" b="1" kern="0" dirty="0">
                <a:solidFill>
                  <a:srgbClr val="FFFFFF"/>
                </a:solidFill>
                <a:latin typeface="Arial"/>
              </a:rPr>
              <a:t>v</a:t>
            </a:r>
            <a:r>
              <a:rPr lang="en-US" sz="1098" b="1" kern="0" dirty="0" smtClean="0">
                <a:solidFill>
                  <a:srgbClr val="FFFFFF"/>
                </a:solidFill>
                <a:latin typeface="Arial"/>
              </a:rPr>
              <a:t>ersion 2.0 development </a:t>
            </a:r>
            <a:endParaRPr lang="en-US" sz="1098" b="1" kern="0" dirty="0">
              <a:solidFill>
                <a:srgbClr val="FFFFFF"/>
              </a:solidFill>
              <a:latin typeface="Arial"/>
            </a:endParaRPr>
          </a:p>
        </p:txBody>
      </p:sp>
      <p:sp>
        <p:nvSpPr>
          <p:cNvPr id="41" name="Right Arrow 72">
            <a:hlinkClick r:id="" action="ppaction://noaction"/>
          </p:cNvPr>
          <p:cNvSpPr/>
          <p:nvPr/>
        </p:nvSpPr>
        <p:spPr bwMode="auto">
          <a:xfrm>
            <a:off x="157819" y="1884213"/>
            <a:ext cx="5922812" cy="552149"/>
          </a:xfrm>
          <a:prstGeom prst="roundRect">
            <a:avLst/>
          </a:prstGeom>
          <a:solidFill>
            <a:schemeClr val="accent1">
              <a:lumMod val="50000"/>
            </a:schemeClr>
          </a:solidFill>
          <a:ln>
            <a:noFill/>
          </a:ln>
          <a:effectLst/>
          <a:scene3d>
            <a:camera prst="orthographicFront">
              <a:rot lat="0" lon="0" rev="0"/>
            </a:camera>
            <a:lightRig rig="threePt" dir="t">
              <a:rot lat="0" lon="0" rev="1200000"/>
            </a:lightRig>
          </a:scene3d>
          <a:sp3d>
            <a:bevelT w="63500" h="25400"/>
          </a:sp3d>
          <a:extLst/>
        </p:spPr>
        <p:txBody>
          <a:bodyPr rtlCol="0" anchor="ctr"/>
          <a:lstStyle/>
          <a:p>
            <a:pPr algn="ctr"/>
            <a:r>
              <a:rPr lang="en-US" sz="900" b="1" kern="0" dirty="0" smtClean="0">
                <a:solidFill>
                  <a:srgbClr val="FFFFFF"/>
                </a:solidFill>
                <a:latin typeface="Arial"/>
              </a:rPr>
              <a:t>Product development</a:t>
            </a:r>
            <a:endParaRPr lang="en-US" sz="900" b="1" kern="0" dirty="0">
              <a:solidFill>
                <a:srgbClr val="FFFFFF"/>
              </a:solidFill>
              <a:latin typeface="Arial"/>
            </a:endParaRPr>
          </a:p>
        </p:txBody>
      </p:sp>
      <p:sp>
        <p:nvSpPr>
          <p:cNvPr id="46" name="Right Arrow 72">
            <a:hlinkClick r:id="" action="ppaction://noaction"/>
          </p:cNvPr>
          <p:cNvSpPr/>
          <p:nvPr/>
        </p:nvSpPr>
        <p:spPr bwMode="auto">
          <a:xfrm>
            <a:off x="2210868" y="2476586"/>
            <a:ext cx="3880275" cy="553096"/>
          </a:xfrm>
          <a:prstGeom prst="roundRect">
            <a:avLst/>
          </a:prstGeom>
          <a:solidFill>
            <a:schemeClr val="accent2"/>
          </a:solidFill>
          <a:ln>
            <a:noFill/>
          </a:ln>
          <a:effectLst/>
          <a:scene3d>
            <a:camera prst="orthographicFront">
              <a:rot lat="0" lon="0" rev="0"/>
            </a:camera>
            <a:lightRig rig="threePt" dir="t">
              <a:rot lat="0" lon="0" rev="1200000"/>
            </a:lightRig>
          </a:scene3d>
          <a:sp3d>
            <a:bevelT w="63500" h="25400"/>
          </a:sp3d>
          <a:extLst/>
        </p:spPr>
        <p:txBody>
          <a:bodyPr rtlCol="0" anchor="ctr"/>
          <a:lstStyle/>
          <a:p>
            <a:r>
              <a:rPr lang="en-US" sz="900" b="1" kern="0" dirty="0" smtClean="0">
                <a:solidFill>
                  <a:srgbClr val="FFFFFF"/>
                </a:solidFill>
                <a:latin typeface="Arial"/>
              </a:rPr>
              <a:t>Design team expansion</a:t>
            </a:r>
            <a:endParaRPr lang="en-US" sz="900" b="1" kern="0" dirty="0">
              <a:solidFill>
                <a:srgbClr val="FFFFFF"/>
              </a:solidFill>
              <a:latin typeface="Arial"/>
            </a:endParaRPr>
          </a:p>
        </p:txBody>
      </p:sp>
      <p:sp>
        <p:nvSpPr>
          <p:cNvPr id="129" name="Right Arrow 72">
            <a:hlinkClick r:id="" action="ppaction://noaction"/>
          </p:cNvPr>
          <p:cNvSpPr/>
          <p:nvPr/>
        </p:nvSpPr>
        <p:spPr bwMode="auto">
          <a:xfrm>
            <a:off x="2210868" y="3746180"/>
            <a:ext cx="9835591" cy="677438"/>
          </a:xfrm>
          <a:prstGeom prst="roundRect">
            <a:avLst/>
          </a:prstGeom>
          <a:solidFill>
            <a:srgbClr val="00B050"/>
          </a:solidFill>
          <a:ln>
            <a:noFill/>
          </a:ln>
          <a:effectLst/>
          <a:scene3d>
            <a:camera prst="orthographicFront">
              <a:rot lat="0" lon="0" rev="0"/>
            </a:camera>
            <a:lightRig rig="threePt" dir="t">
              <a:rot lat="0" lon="0" rev="1200000"/>
            </a:lightRig>
          </a:scene3d>
          <a:sp3d>
            <a:bevelT w="63500" h="25400"/>
          </a:sp3d>
          <a:extLst/>
        </p:spPr>
        <p:txBody>
          <a:bodyPr rtlCol="0" anchor="ctr"/>
          <a:lstStyle/>
          <a:p>
            <a:r>
              <a:rPr lang="en-US" sz="1098" b="1" kern="0" dirty="0" smtClean="0">
                <a:solidFill>
                  <a:srgbClr val="FFFFFF"/>
                </a:solidFill>
                <a:latin typeface="Arial"/>
              </a:rPr>
              <a:t>Corporate with 3D printer manufacturers </a:t>
            </a:r>
            <a:endParaRPr lang="en-US" sz="1098" b="1" kern="0" dirty="0">
              <a:solidFill>
                <a:srgbClr val="FFFFFF"/>
              </a:solidFill>
              <a:latin typeface="Arial"/>
            </a:endParaRPr>
          </a:p>
        </p:txBody>
      </p:sp>
      <p:sp>
        <p:nvSpPr>
          <p:cNvPr id="134" name="Right Arrow 72">
            <a:hlinkClick r:id="" action="ppaction://noaction"/>
          </p:cNvPr>
          <p:cNvSpPr/>
          <p:nvPr/>
        </p:nvSpPr>
        <p:spPr bwMode="auto">
          <a:xfrm>
            <a:off x="10126702" y="1885650"/>
            <a:ext cx="1919759" cy="570370"/>
          </a:xfrm>
          <a:prstGeom prst="roundRect">
            <a:avLst/>
          </a:prstGeom>
          <a:solidFill>
            <a:schemeClr val="accent1">
              <a:lumMod val="50000"/>
            </a:schemeClr>
          </a:solidFill>
          <a:ln>
            <a:noFill/>
          </a:ln>
          <a:effectLst/>
          <a:scene3d>
            <a:camera prst="orthographicFront">
              <a:rot lat="0" lon="0" rev="0"/>
            </a:camera>
            <a:lightRig rig="threePt" dir="t">
              <a:rot lat="0" lon="0" rev="1200000"/>
            </a:lightRig>
          </a:scene3d>
          <a:sp3d>
            <a:bevelT w="63500" h="25400"/>
          </a:sp3d>
          <a:extLst/>
        </p:spPr>
        <p:txBody>
          <a:bodyPr rtlCol="0" anchor="ctr"/>
          <a:lstStyle/>
          <a:p>
            <a:r>
              <a:rPr lang="en-US" sz="1098" b="1" kern="0" dirty="0" smtClean="0">
                <a:solidFill>
                  <a:srgbClr val="FFFFFF"/>
                </a:solidFill>
                <a:latin typeface="Arial"/>
              </a:rPr>
              <a:t>Continue PD</a:t>
            </a:r>
            <a:endParaRPr lang="en-US" sz="1098" b="1" kern="0" dirty="0">
              <a:solidFill>
                <a:srgbClr val="FFFFFF"/>
              </a:solidFill>
              <a:latin typeface="Arial"/>
            </a:endParaRPr>
          </a:p>
        </p:txBody>
      </p:sp>
      <p:sp>
        <p:nvSpPr>
          <p:cNvPr id="136" name="Right Arrow 72">
            <a:hlinkClick r:id="" action="ppaction://noaction"/>
          </p:cNvPr>
          <p:cNvSpPr/>
          <p:nvPr/>
        </p:nvSpPr>
        <p:spPr bwMode="auto">
          <a:xfrm>
            <a:off x="4144036" y="3049084"/>
            <a:ext cx="1929626" cy="677438"/>
          </a:xfrm>
          <a:prstGeom prst="roundRect">
            <a:avLst/>
          </a:prstGeom>
          <a:solidFill>
            <a:srgbClr val="00B0F0"/>
          </a:solidFill>
          <a:ln>
            <a:noFill/>
          </a:ln>
          <a:effectLst/>
          <a:scene3d>
            <a:camera prst="orthographicFront">
              <a:rot lat="0" lon="0" rev="0"/>
            </a:camera>
            <a:lightRig rig="threePt" dir="t">
              <a:rot lat="0" lon="0" rev="1200000"/>
            </a:lightRig>
          </a:scene3d>
          <a:sp3d>
            <a:bevelT w="63500" h="25400"/>
          </a:sp3d>
          <a:extLst/>
        </p:spPr>
        <p:txBody>
          <a:bodyPr rtlCol="0" anchor="ctr"/>
          <a:lstStyle/>
          <a:p>
            <a:r>
              <a:rPr lang="en-US" sz="1098" b="1" kern="0" dirty="0" smtClean="0">
                <a:solidFill>
                  <a:srgbClr val="FFFFFF"/>
                </a:solidFill>
                <a:latin typeface="Arial"/>
              </a:rPr>
              <a:t>Marketing for Go-Live</a:t>
            </a:r>
            <a:endParaRPr lang="en-US" sz="1098" b="1" kern="0" dirty="0">
              <a:solidFill>
                <a:srgbClr val="FFFFFF"/>
              </a:solidFill>
              <a:latin typeface="Arial"/>
            </a:endParaRPr>
          </a:p>
        </p:txBody>
      </p:sp>
      <p:sp>
        <p:nvSpPr>
          <p:cNvPr id="138" name="Right Arrow 72">
            <a:hlinkClick r:id="" action="ppaction://noaction"/>
          </p:cNvPr>
          <p:cNvSpPr/>
          <p:nvPr/>
        </p:nvSpPr>
        <p:spPr bwMode="auto">
          <a:xfrm>
            <a:off x="6143348" y="2476586"/>
            <a:ext cx="5903111" cy="553096"/>
          </a:xfrm>
          <a:prstGeom prst="roundRect">
            <a:avLst/>
          </a:prstGeom>
          <a:solidFill>
            <a:schemeClr val="accent2"/>
          </a:solidFill>
          <a:ln>
            <a:noFill/>
          </a:ln>
          <a:effectLst/>
          <a:scene3d>
            <a:camera prst="orthographicFront">
              <a:rot lat="0" lon="0" rev="0"/>
            </a:camera>
            <a:lightRig rig="threePt" dir="t">
              <a:rot lat="0" lon="0" rev="1200000"/>
            </a:lightRig>
          </a:scene3d>
          <a:sp3d>
            <a:bevelT w="63500" h="25400"/>
          </a:sp3d>
          <a:extLst/>
        </p:spPr>
        <p:txBody>
          <a:bodyPr rtlCol="0" anchor="ctr"/>
          <a:lstStyle/>
          <a:p>
            <a:r>
              <a:rPr lang="en-US" sz="900" b="1" kern="0" dirty="0" smtClean="0">
                <a:solidFill>
                  <a:srgbClr val="FFFFFF"/>
                </a:solidFill>
                <a:latin typeface="Arial"/>
              </a:rPr>
              <a:t>Language and region expansion </a:t>
            </a:r>
            <a:endParaRPr lang="en-US" sz="900" b="1" kern="0" dirty="0">
              <a:solidFill>
                <a:srgbClr val="FFFFFF"/>
              </a:solidFill>
              <a:latin typeface="Arial"/>
            </a:endParaRPr>
          </a:p>
        </p:txBody>
      </p:sp>
      <p:sp>
        <p:nvSpPr>
          <p:cNvPr id="144" name="Right Arrow 72">
            <a:hlinkClick r:id="" action="ppaction://noaction"/>
          </p:cNvPr>
          <p:cNvSpPr/>
          <p:nvPr/>
        </p:nvSpPr>
        <p:spPr bwMode="auto">
          <a:xfrm>
            <a:off x="6125708" y="3049084"/>
            <a:ext cx="5972026" cy="677438"/>
          </a:xfrm>
          <a:prstGeom prst="roundRect">
            <a:avLst/>
          </a:prstGeom>
          <a:solidFill>
            <a:srgbClr val="00B0F0"/>
          </a:solidFill>
          <a:ln>
            <a:noFill/>
          </a:ln>
          <a:effectLst/>
          <a:scene3d>
            <a:camera prst="orthographicFront">
              <a:rot lat="0" lon="0" rev="0"/>
            </a:camera>
            <a:lightRig rig="threePt" dir="t">
              <a:rot lat="0" lon="0" rev="1200000"/>
            </a:lightRig>
          </a:scene3d>
          <a:sp3d>
            <a:bevelT w="63500" h="25400"/>
          </a:sp3d>
          <a:extLst/>
        </p:spPr>
        <p:txBody>
          <a:bodyPr rtlCol="0" anchor="ctr"/>
          <a:lstStyle/>
          <a:p>
            <a:r>
              <a:rPr lang="en-US" sz="1098" b="1" kern="0" dirty="0" smtClean="0">
                <a:solidFill>
                  <a:srgbClr val="FFFFFF"/>
                </a:solidFill>
                <a:latin typeface="Arial"/>
              </a:rPr>
              <a:t>Corporate with educational institutions</a:t>
            </a:r>
            <a:endParaRPr lang="en-US" sz="1098" b="1" kern="0" dirty="0">
              <a:solidFill>
                <a:srgbClr val="FFFFFF"/>
              </a:solidFill>
              <a:latin typeface="Arial"/>
            </a:endParaRPr>
          </a:p>
        </p:txBody>
      </p:sp>
      <p:sp>
        <p:nvSpPr>
          <p:cNvPr id="147" name="TextBox 146"/>
          <p:cNvSpPr txBox="1"/>
          <p:nvPr/>
        </p:nvSpPr>
        <p:spPr>
          <a:xfrm>
            <a:off x="9003773" y="5808934"/>
            <a:ext cx="1088618" cy="608437"/>
          </a:xfrm>
          <a:prstGeom prst="rect">
            <a:avLst/>
          </a:prstGeom>
          <a:noFill/>
        </p:spPr>
        <p:txBody>
          <a:bodyPr wrap="square" lIns="0" tIns="0" rIns="0" bIns="0" rtlCol="0">
            <a:spAutoFit/>
          </a:bodyPr>
          <a:lstStyle/>
          <a:p>
            <a:pPr fontAlgn="base">
              <a:lnSpc>
                <a:spcPct val="110000"/>
              </a:lnSpc>
              <a:spcAft>
                <a:spcPct val="0"/>
              </a:spcAft>
            </a:pPr>
            <a:r>
              <a:rPr lang="en-US" sz="1198" b="1" i="1" dirty="0" smtClean="0">
                <a:solidFill>
                  <a:srgbClr val="FF0000"/>
                </a:solidFill>
              </a:rPr>
              <a:t>Goal is to have 20,000 user by end of 2019</a:t>
            </a:r>
            <a:endParaRPr lang="en-US" sz="1198" b="1" i="1" dirty="0">
              <a:solidFill>
                <a:srgbClr val="FF0000"/>
              </a:solidFill>
            </a:endParaRPr>
          </a:p>
        </p:txBody>
      </p:sp>
      <p:sp>
        <p:nvSpPr>
          <p:cNvPr id="67" name="Right Arrow 72">
            <a:hlinkClick r:id="" action="ppaction://noaction"/>
          </p:cNvPr>
          <p:cNvSpPr/>
          <p:nvPr/>
        </p:nvSpPr>
        <p:spPr bwMode="auto">
          <a:xfrm>
            <a:off x="10112993" y="5092106"/>
            <a:ext cx="1919759" cy="570370"/>
          </a:xfrm>
          <a:prstGeom prst="roundRect">
            <a:avLst/>
          </a:prstGeom>
          <a:solidFill>
            <a:srgbClr val="7030A0"/>
          </a:solidFill>
          <a:ln>
            <a:noFill/>
          </a:ln>
          <a:effectLst/>
          <a:scene3d>
            <a:camera prst="orthographicFront">
              <a:rot lat="0" lon="0" rev="0"/>
            </a:camera>
            <a:lightRig rig="threePt" dir="t">
              <a:rot lat="0" lon="0" rev="1200000"/>
            </a:lightRig>
          </a:scene3d>
          <a:sp3d>
            <a:bevelT w="63500" h="25400"/>
          </a:sp3d>
          <a:extLst/>
        </p:spPr>
        <p:txBody>
          <a:bodyPr rtlCol="0" anchor="ctr"/>
          <a:lstStyle/>
          <a:p>
            <a:r>
              <a:rPr lang="en-US" sz="1098" b="1" kern="0" dirty="0" smtClean="0">
                <a:solidFill>
                  <a:srgbClr val="FFFFFF"/>
                </a:solidFill>
                <a:latin typeface="Arial"/>
              </a:rPr>
              <a:t>3D model AI Engine </a:t>
            </a:r>
            <a:endParaRPr lang="en-US" sz="1098" b="1" kern="0" dirty="0">
              <a:solidFill>
                <a:srgbClr val="FFFFFF"/>
              </a:solidFill>
              <a:latin typeface="Arial"/>
            </a:endParaRPr>
          </a:p>
        </p:txBody>
      </p:sp>
      <p:sp>
        <p:nvSpPr>
          <p:cNvPr id="68" name="Right Arrow 72">
            <a:hlinkClick r:id="" action="ppaction://noaction"/>
          </p:cNvPr>
          <p:cNvSpPr/>
          <p:nvPr/>
        </p:nvSpPr>
        <p:spPr bwMode="auto">
          <a:xfrm>
            <a:off x="2210868" y="4489580"/>
            <a:ext cx="9816865" cy="570370"/>
          </a:xfrm>
          <a:prstGeom prst="roundRect">
            <a:avLst/>
          </a:prstGeom>
          <a:solidFill>
            <a:srgbClr val="7030A0"/>
          </a:solidFill>
          <a:ln>
            <a:noFill/>
          </a:ln>
          <a:effectLst/>
          <a:scene3d>
            <a:camera prst="orthographicFront">
              <a:rot lat="0" lon="0" rev="0"/>
            </a:camera>
            <a:lightRig rig="threePt" dir="t">
              <a:rot lat="0" lon="0" rev="1200000"/>
            </a:lightRig>
          </a:scene3d>
          <a:sp3d>
            <a:bevelT w="63500" h="25400"/>
          </a:sp3d>
          <a:extLst/>
        </p:spPr>
        <p:txBody>
          <a:bodyPr rtlCol="0" anchor="ctr"/>
          <a:lstStyle/>
          <a:p>
            <a:r>
              <a:rPr lang="en-US" sz="1098" b="1" kern="0" dirty="0" smtClean="0">
                <a:solidFill>
                  <a:srgbClr val="FFFFFF"/>
                </a:solidFill>
                <a:latin typeface="Arial"/>
              </a:rPr>
              <a:t>3D model database</a:t>
            </a:r>
            <a:endParaRPr lang="en-US" sz="1098" b="1" kern="0" dirty="0">
              <a:solidFill>
                <a:srgbClr val="FFFFFF"/>
              </a:solidFill>
              <a:latin typeface="Arial"/>
            </a:endParaRPr>
          </a:p>
        </p:txBody>
      </p:sp>
      <p:sp>
        <p:nvSpPr>
          <p:cNvPr id="113" name="Title 1"/>
          <p:cNvSpPr>
            <a:spLocks noGrp="1"/>
          </p:cNvSpPr>
          <p:nvPr>
            <p:ph type="title"/>
          </p:nvPr>
        </p:nvSpPr>
        <p:spPr>
          <a:xfrm>
            <a:off x="540119" y="178504"/>
            <a:ext cx="10515600" cy="1325563"/>
          </a:xfrm>
        </p:spPr>
        <p:txBody>
          <a:bodyPr/>
          <a:lstStyle/>
          <a:p>
            <a:r>
              <a:rPr lang="en-US" dirty="0" smtClean="0"/>
              <a:t>Roadmap and timeline</a:t>
            </a:r>
            <a:endParaRPr lang="en-US" dirty="0"/>
          </a:p>
        </p:txBody>
      </p:sp>
      <p:sp>
        <p:nvSpPr>
          <p:cNvPr id="114" name="TextBox 113"/>
          <p:cNvSpPr txBox="1"/>
          <p:nvPr/>
        </p:nvSpPr>
        <p:spPr>
          <a:xfrm>
            <a:off x="4144036" y="1941463"/>
            <a:ext cx="1088618" cy="202812"/>
          </a:xfrm>
          <a:prstGeom prst="rect">
            <a:avLst/>
          </a:prstGeom>
          <a:noFill/>
        </p:spPr>
        <p:txBody>
          <a:bodyPr wrap="square" lIns="0" tIns="0" rIns="0" bIns="0" rtlCol="0">
            <a:spAutoFit/>
          </a:bodyPr>
          <a:lstStyle/>
          <a:p>
            <a:pPr fontAlgn="base">
              <a:lnSpc>
                <a:spcPct val="110000"/>
              </a:lnSpc>
              <a:spcAft>
                <a:spcPct val="0"/>
              </a:spcAft>
            </a:pPr>
            <a:r>
              <a:rPr lang="en-US" sz="1198" b="1" i="1" dirty="0" smtClean="0">
                <a:solidFill>
                  <a:srgbClr val="FF0000"/>
                </a:solidFill>
              </a:rPr>
              <a:t>Alpha release</a:t>
            </a:r>
            <a:endParaRPr lang="en-US" sz="1198" b="1" i="1" dirty="0">
              <a:solidFill>
                <a:srgbClr val="FF0000"/>
              </a:solidFill>
            </a:endParaRPr>
          </a:p>
        </p:txBody>
      </p:sp>
      <p:sp>
        <p:nvSpPr>
          <p:cNvPr id="115" name="5-Point Star 68"/>
          <p:cNvSpPr>
            <a:spLocks noChangeAspect="1"/>
          </p:cNvSpPr>
          <p:nvPr/>
        </p:nvSpPr>
        <p:spPr bwMode="auto">
          <a:xfrm>
            <a:off x="3963480" y="1947744"/>
            <a:ext cx="179812" cy="179812"/>
          </a:xfrm>
          <a:prstGeom prst="star5">
            <a:avLst/>
          </a:prstGeom>
          <a:solidFill>
            <a:srgbClr val="FF0000"/>
          </a:solidFill>
          <a:ln>
            <a:noFill/>
          </a:ln>
          <a:effectLst/>
          <a:extLst/>
        </p:spPr>
        <p:txBody>
          <a:bodyPr wrap="square" lIns="107753" tIns="53874" rIns="107753" bIns="53874" numCol="1" spcCol="71910" rtlCol="0" anchor="ctr">
            <a:noAutofit/>
          </a:bodyPr>
          <a:lstStyle/>
          <a:p>
            <a:pPr algn="ctr" defTabSz="912346">
              <a:lnSpc>
                <a:spcPct val="110000"/>
              </a:lnSpc>
            </a:pPr>
            <a:endParaRPr lang="en-US" sz="2398" b="1" dirty="0">
              <a:solidFill>
                <a:srgbClr val="FF0000"/>
              </a:solidFill>
              <a:latin typeface="Calibri"/>
            </a:endParaRPr>
          </a:p>
        </p:txBody>
      </p:sp>
      <p:sp>
        <p:nvSpPr>
          <p:cNvPr id="117" name="TextBox 116"/>
          <p:cNvSpPr txBox="1"/>
          <p:nvPr/>
        </p:nvSpPr>
        <p:spPr>
          <a:xfrm>
            <a:off x="5157543" y="2119159"/>
            <a:ext cx="1088618" cy="202812"/>
          </a:xfrm>
          <a:prstGeom prst="rect">
            <a:avLst/>
          </a:prstGeom>
          <a:noFill/>
        </p:spPr>
        <p:txBody>
          <a:bodyPr wrap="square" lIns="0" tIns="0" rIns="0" bIns="0" rtlCol="0">
            <a:spAutoFit/>
          </a:bodyPr>
          <a:lstStyle/>
          <a:p>
            <a:pPr fontAlgn="base">
              <a:lnSpc>
                <a:spcPct val="110000"/>
              </a:lnSpc>
              <a:spcAft>
                <a:spcPct val="0"/>
              </a:spcAft>
            </a:pPr>
            <a:r>
              <a:rPr lang="en-US" sz="1198" b="1" i="1" dirty="0" smtClean="0">
                <a:solidFill>
                  <a:srgbClr val="FF0000"/>
                </a:solidFill>
              </a:rPr>
              <a:t>Beta release</a:t>
            </a:r>
            <a:endParaRPr lang="en-US" sz="1198" b="1" i="1" dirty="0">
              <a:solidFill>
                <a:srgbClr val="FF0000"/>
              </a:solidFill>
            </a:endParaRPr>
          </a:p>
        </p:txBody>
      </p:sp>
      <p:sp>
        <p:nvSpPr>
          <p:cNvPr id="118" name="5-Point Star 68"/>
          <p:cNvSpPr>
            <a:spLocks noChangeAspect="1"/>
          </p:cNvSpPr>
          <p:nvPr/>
        </p:nvSpPr>
        <p:spPr bwMode="auto">
          <a:xfrm>
            <a:off x="4961001" y="2131803"/>
            <a:ext cx="179812" cy="179812"/>
          </a:xfrm>
          <a:prstGeom prst="star5">
            <a:avLst/>
          </a:prstGeom>
          <a:solidFill>
            <a:srgbClr val="FF0000"/>
          </a:solidFill>
          <a:ln>
            <a:noFill/>
          </a:ln>
          <a:effectLst/>
          <a:extLst/>
        </p:spPr>
        <p:txBody>
          <a:bodyPr wrap="square" lIns="107753" tIns="53874" rIns="107753" bIns="53874" numCol="1" spcCol="71910" rtlCol="0" anchor="ctr">
            <a:noAutofit/>
          </a:bodyPr>
          <a:lstStyle/>
          <a:p>
            <a:pPr algn="ctr" defTabSz="912346">
              <a:lnSpc>
                <a:spcPct val="110000"/>
              </a:lnSpc>
            </a:pPr>
            <a:endParaRPr lang="en-US" sz="2398" b="1" dirty="0">
              <a:solidFill>
                <a:srgbClr val="FF0000"/>
              </a:solidFill>
              <a:latin typeface="Calibri"/>
            </a:endParaRPr>
          </a:p>
        </p:txBody>
      </p:sp>
    </p:spTree>
    <p:extLst>
      <p:ext uri="{BB962C8B-B14F-4D97-AF65-F5344CB8AC3E}">
        <p14:creationId xmlns:p14="http://schemas.microsoft.com/office/powerpoint/2010/main" val="3563754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Projection</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003485010"/>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961440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Functionalities in each phase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Go Live version 1.0 (end of 2018)</a:t>
            </a:r>
          </a:p>
          <a:p>
            <a:pPr lvl="1"/>
            <a:r>
              <a:rPr lang="en-US" dirty="0" smtClean="0"/>
              <a:t>3D Framework</a:t>
            </a:r>
          </a:p>
          <a:p>
            <a:pPr lvl="1"/>
            <a:r>
              <a:rPr lang="en-US" dirty="0" smtClean="0"/>
              <a:t>3D Model Repository</a:t>
            </a:r>
          </a:p>
          <a:p>
            <a:pPr lvl="1"/>
            <a:r>
              <a:rPr lang="en-US" dirty="0" smtClean="0"/>
              <a:t>3D Reconstruction</a:t>
            </a:r>
          </a:p>
          <a:p>
            <a:pPr lvl="1"/>
            <a:r>
              <a:rPr lang="en-US" dirty="0" smtClean="0"/>
              <a:t>3D Modifiers</a:t>
            </a:r>
          </a:p>
          <a:p>
            <a:pPr marL="457200" lvl="1" indent="0">
              <a:buNone/>
            </a:pPr>
            <a:endParaRPr lang="en-US" dirty="0" smtClean="0"/>
          </a:p>
          <a:p>
            <a:pPr marL="0" indent="0">
              <a:buNone/>
            </a:pPr>
            <a:r>
              <a:rPr lang="en-US" dirty="0" smtClean="0"/>
              <a:t>Version 2.0 (end of 2019)</a:t>
            </a:r>
          </a:p>
          <a:p>
            <a:pPr lvl="1"/>
            <a:r>
              <a:rPr lang="en-US" dirty="0" smtClean="0"/>
              <a:t>Visual Computing (3D processing template)</a:t>
            </a:r>
          </a:p>
          <a:p>
            <a:pPr lvl="1"/>
            <a:r>
              <a:rPr lang="en-US" dirty="0" smtClean="0"/>
              <a:t>AI Engine</a:t>
            </a:r>
            <a:endParaRPr lang="en-US" dirty="0"/>
          </a:p>
        </p:txBody>
      </p:sp>
    </p:spTree>
    <p:extLst>
      <p:ext uri="{BB962C8B-B14F-4D97-AF65-F5344CB8AC3E}">
        <p14:creationId xmlns:p14="http://schemas.microsoft.com/office/powerpoint/2010/main" val="18642205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42878"/>
            <a:ext cx="10515600" cy="4351338"/>
          </a:xfrm>
        </p:spPr>
        <p:txBody>
          <a:bodyPr>
            <a:normAutofit fontScale="92500" lnSpcReduction="20000"/>
          </a:bodyPr>
          <a:lstStyle/>
          <a:p>
            <a:r>
              <a:rPr lang="en-US" dirty="0" smtClean="0"/>
              <a:t>Sales Model</a:t>
            </a:r>
          </a:p>
          <a:p>
            <a:pPr marL="457200" lvl="1" indent="0">
              <a:buNone/>
            </a:pPr>
            <a:r>
              <a:rPr lang="en-US" dirty="0" smtClean="0"/>
              <a:t>Release 1.0</a:t>
            </a:r>
          </a:p>
          <a:p>
            <a:pPr lvl="1"/>
            <a:r>
              <a:rPr lang="en-US" dirty="0" smtClean="0"/>
              <a:t>Subscription </a:t>
            </a:r>
            <a:r>
              <a:rPr lang="en-US" dirty="0" smtClean="0"/>
              <a:t>pricing model</a:t>
            </a:r>
          </a:p>
          <a:p>
            <a:pPr lvl="2"/>
            <a:r>
              <a:rPr lang="en-US" dirty="0" smtClean="0"/>
              <a:t>Basic software is free to use</a:t>
            </a:r>
          </a:p>
          <a:p>
            <a:pPr lvl="2"/>
            <a:r>
              <a:rPr lang="en-US" dirty="0" smtClean="0"/>
              <a:t>Pro version $19.99 / month</a:t>
            </a:r>
          </a:p>
          <a:p>
            <a:pPr lvl="2"/>
            <a:r>
              <a:rPr lang="en-US" dirty="0" smtClean="0"/>
              <a:t>Pro Plus version  $49.99 / month</a:t>
            </a:r>
          </a:p>
          <a:p>
            <a:pPr lvl="1"/>
            <a:r>
              <a:rPr lang="en-US" dirty="0" smtClean="0"/>
              <a:t>Partner program with 3D printer manufacturers / contractors</a:t>
            </a:r>
          </a:p>
          <a:p>
            <a:pPr lvl="2"/>
            <a:r>
              <a:rPr lang="en-US" dirty="0" smtClean="0"/>
              <a:t>Silver: </a:t>
            </a:r>
            <a:r>
              <a:rPr lang="en-US" dirty="0" smtClean="0">
                <a:solidFill>
                  <a:srgbClr val="FF0000"/>
                </a:solidFill>
              </a:rPr>
              <a:t>$200 </a:t>
            </a:r>
            <a:r>
              <a:rPr lang="en-US" dirty="0" smtClean="0"/>
              <a:t>per user for 12 months &lt; 500 users annually</a:t>
            </a:r>
          </a:p>
          <a:p>
            <a:pPr lvl="2"/>
            <a:r>
              <a:rPr lang="en-US" dirty="0" smtClean="0"/>
              <a:t>Gold: </a:t>
            </a:r>
            <a:r>
              <a:rPr lang="en-US" dirty="0" smtClean="0">
                <a:solidFill>
                  <a:srgbClr val="FF0000"/>
                </a:solidFill>
              </a:rPr>
              <a:t>$180 </a:t>
            </a:r>
            <a:r>
              <a:rPr lang="en-US" dirty="0"/>
              <a:t>per user for </a:t>
            </a:r>
            <a:r>
              <a:rPr lang="en-US" dirty="0" smtClean="0"/>
              <a:t>12 months between 500 and 1000 users annually</a:t>
            </a:r>
          </a:p>
          <a:p>
            <a:pPr lvl="2"/>
            <a:r>
              <a:rPr lang="en-US" dirty="0" smtClean="0"/>
              <a:t>Platinum: </a:t>
            </a:r>
            <a:r>
              <a:rPr lang="en-US" dirty="0" smtClean="0">
                <a:solidFill>
                  <a:srgbClr val="FF0000"/>
                </a:solidFill>
              </a:rPr>
              <a:t>$150 </a:t>
            </a:r>
            <a:r>
              <a:rPr lang="en-US" dirty="0" smtClean="0"/>
              <a:t>per </a:t>
            </a:r>
            <a:r>
              <a:rPr lang="en-US" dirty="0"/>
              <a:t>user for </a:t>
            </a:r>
            <a:r>
              <a:rPr lang="en-US" dirty="0" smtClean="0"/>
              <a:t>12 months &gt; 1000 users annually</a:t>
            </a:r>
          </a:p>
          <a:p>
            <a:pPr marL="0" indent="0">
              <a:buNone/>
            </a:pPr>
            <a:r>
              <a:rPr lang="en-US" dirty="0"/>
              <a:t> </a:t>
            </a:r>
            <a:r>
              <a:rPr lang="en-US" dirty="0" smtClean="0"/>
              <a:t>     </a:t>
            </a:r>
            <a:r>
              <a:rPr lang="en-US" sz="2400" dirty="0"/>
              <a:t>Release </a:t>
            </a:r>
            <a:r>
              <a:rPr lang="en-US" sz="2400" dirty="0" smtClean="0"/>
              <a:t>2.0</a:t>
            </a:r>
            <a:endParaRPr lang="en-US" sz="2400" dirty="0"/>
          </a:p>
          <a:p>
            <a:pPr lvl="2"/>
            <a:r>
              <a:rPr lang="en-US" dirty="0" smtClean="0"/>
              <a:t>3D processing template packages</a:t>
            </a:r>
          </a:p>
          <a:p>
            <a:pPr lvl="2"/>
            <a:r>
              <a:rPr lang="en-US" dirty="0" smtClean="0"/>
              <a:t>3D models</a:t>
            </a:r>
          </a:p>
          <a:p>
            <a:pPr lvl="2"/>
            <a:r>
              <a:rPr lang="en-US" dirty="0" smtClean="0"/>
              <a:t>Referral program: contractor for printing (10%)</a:t>
            </a:r>
          </a:p>
        </p:txBody>
      </p:sp>
      <p:sp>
        <p:nvSpPr>
          <p:cNvPr id="4" name="Title 3"/>
          <p:cNvSpPr>
            <a:spLocks noGrp="1"/>
          </p:cNvSpPr>
          <p:nvPr>
            <p:ph type="title"/>
          </p:nvPr>
        </p:nvSpPr>
        <p:spPr/>
        <p:txBody>
          <a:bodyPr/>
          <a:lstStyle/>
          <a:p>
            <a:r>
              <a:rPr lang="en-US" dirty="0" smtClean="0"/>
              <a:t>Go To Market Strategy</a:t>
            </a:r>
            <a:endParaRPr lang="en-US" dirty="0"/>
          </a:p>
        </p:txBody>
      </p:sp>
    </p:spTree>
    <p:extLst>
      <p:ext uri="{BB962C8B-B14F-4D97-AF65-F5344CB8AC3E}">
        <p14:creationId xmlns:p14="http://schemas.microsoft.com/office/powerpoint/2010/main" val="14751453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Financial Projections</a:t>
            </a:r>
            <a:endParaRPr lang="en-US" dirty="0"/>
          </a:p>
        </p:txBody>
      </p:sp>
      <p:sp>
        <p:nvSpPr>
          <p:cNvPr id="3" name="Content Placeholder 2"/>
          <p:cNvSpPr>
            <a:spLocks noGrp="1"/>
          </p:cNvSpPr>
          <p:nvPr>
            <p:ph idx="1"/>
          </p:nvPr>
        </p:nvSpPr>
        <p:spPr/>
        <p:txBody>
          <a:bodyPr>
            <a:normAutofit lnSpcReduction="10000"/>
          </a:bodyPr>
          <a:lstStyle/>
          <a:p>
            <a:r>
              <a:rPr lang="en-US" dirty="0"/>
              <a:t>User projection</a:t>
            </a:r>
          </a:p>
          <a:p>
            <a:pPr lvl="1"/>
            <a:r>
              <a:rPr lang="en-US" b="1" i="1" dirty="0">
                <a:solidFill>
                  <a:srgbClr val="FF0000"/>
                </a:solidFill>
              </a:rPr>
              <a:t>Goal is to have 20,000 user by end of </a:t>
            </a:r>
            <a:r>
              <a:rPr lang="en-US" b="1" i="1" dirty="0" smtClean="0">
                <a:solidFill>
                  <a:srgbClr val="FF0000"/>
                </a:solidFill>
              </a:rPr>
              <a:t>2019</a:t>
            </a:r>
          </a:p>
          <a:p>
            <a:pPr lvl="1"/>
            <a:r>
              <a:rPr lang="en-US" b="1" i="1" dirty="0" smtClean="0">
                <a:solidFill>
                  <a:srgbClr val="FF0000"/>
                </a:solidFill>
              </a:rPr>
              <a:t>E.g. $19.99 / month X 2,000 users (10% of all users) = $40,000 / month</a:t>
            </a:r>
          </a:p>
          <a:p>
            <a:pPr lvl="1"/>
            <a:r>
              <a:rPr lang="en-US" b="1" i="1" dirty="0" smtClean="0">
                <a:solidFill>
                  <a:srgbClr val="FF0000"/>
                </a:solidFill>
              </a:rPr>
              <a:t>Annual user target:</a:t>
            </a:r>
          </a:p>
          <a:p>
            <a:pPr lvl="2"/>
            <a:r>
              <a:rPr lang="en-US" b="1" i="1" dirty="0" smtClean="0">
                <a:solidFill>
                  <a:srgbClr val="FF0000"/>
                </a:solidFill>
              </a:rPr>
              <a:t>2020: 50,000 users</a:t>
            </a:r>
          </a:p>
          <a:p>
            <a:pPr lvl="2"/>
            <a:r>
              <a:rPr lang="en-US" b="1" i="1" dirty="0" smtClean="0">
                <a:solidFill>
                  <a:srgbClr val="FF0000"/>
                </a:solidFill>
              </a:rPr>
              <a:t>2021: 100,000 users</a:t>
            </a:r>
            <a:endParaRPr lang="en-US" dirty="0" smtClean="0"/>
          </a:p>
          <a:p>
            <a:endParaRPr lang="en-US" dirty="0"/>
          </a:p>
          <a:p>
            <a:r>
              <a:rPr lang="en-US" dirty="0" smtClean="0"/>
              <a:t>Partner </a:t>
            </a:r>
            <a:r>
              <a:rPr lang="en-US" dirty="0"/>
              <a:t>program with 3D printer manufacturers / contractors</a:t>
            </a:r>
          </a:p>
          <a:p>
            <a:pPr lvl="1"/>
            <a:r>
              <a:rPr lang="en-US" dirty="0" smtClean="0"/>
              <a:t>E.g. biggest 3D printer manufacturer sells 80,000 </a:t>
            </a:r>
            <a:r>
              <a:rPr lang="en-US" dirty="0" smtClean="0"/>
              <a:t>3D printers </a:t>
            </a:r>
            <a:r>
              <a:rPr lang="en-US" dirty="0" smtClean="0"/>
              <a:t>in </a:t>
            </a:r>
            <a:r>
              <a:rPr lang="en-US" dirty="0" smtClean="0"/>
              <a:t>2016 </a:t>
            </a:r>
            <a:endParaRPr lang="en-US" dirty="0" smtClean="0"/>
          </a:p>
          <a:p>
            <a:pPr lvl="1"/>
            <a:r>
              <a:rPr lang="en-US" dirty="0" smtClean="0"/>
              <a:t>Target 3 printer manufactures/contractors for 5,000 users in 2019</a:t>
            </a:r>
          </a:p>
          <a:p>
            <a:pPr lvl="1"/>
            <a:r>
              <a:rPr lang="en-US" dirty="0" smtClean="0"/>
              <a:t>Estimate: </a:t>
            </a:r>
          </a:p>
          <a:p>
            <a:endParaRPr lang="en-US" dirty="0"/>
          </a:p>
        </p:txBody>
      </p:sp>
      <p:sp>
        <p:nvSpPr>
          <p:cNvPr id="4" name="Rectangle 3"/>
          <p:cNvSpPr/>
          <p:nvPr/>
        </p:nvSpPr>
        <p:spPr>
          <a:xfrm rot="19654581">
            <a:off x="1848528" y="4356188"/>
            <a:ext cx="6545382" cy="923330"/>
          </a:xfrm>
          <a:prstGeom prst="rect">
            <a:avLst/>
          </a:prstGeom>
          <a:noFill/>
        </p:spPr>
        <p:txBody>
          <a:bodyPr wrap="non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Charles insert number</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5857197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a:t>
            </a:r>
            <a:r>
              <a:rPr lang="en-US" dirty="0" smtClean="0"/>
              <a:t>Plan for Release 1.0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95311594"/>
              </p:ext>
            </p:extLst>
          </p:nvPr>
        </p:nvGraphicFramePr>
        <p:xfrm>
          <a:off x="591552" y="1457769"/>
          <a:ext cx="11008895" cy="5093353"/>
        </p:xfrm>
        <a:graphic>
          <a:graphicData uri="http://schemas.openxmlformats.org/drawingml/2006/table">
            <a:tbl>
              <a:tblPr>
                <a:tableStyleId>{5C22544A-7EE6-4342-B048-85BDC9FD1C3A}</a:tableStyleId>
              </a:tblPr>
              <a:tblGrid>
                <a:gridCol w="2115137"/>
                <a:gridCol w="1725655"/>
                <a:gridCol w="3982279"/>
                <a:gridCol w="796456"/>
                <a:gridCol w="1172560"/>
                <a:gridCol w="1216808"/>
              </a:tblGrid>
              <a:tr h="335105">
                <a:tc>
                  <a:txBody>
                    <a:bodyPr/>
                    <a:lstStyle/>
                    <a:p>
                      <a:pPr algn="l" fontAlgn="ctr"/>
                      <a:r>
                        <a:rPr lang="en-US" sz="1600" u="none" strike="noStrike" dirty="0">
                          <a:solidFill>
                            <a:schemeClr val="bg1"/>
                          </a:solidFill>
                          <a:effectLst/>
                        </a:rPr>
                        <a:t>Items</a:t>
                      </a:r>
                      <a:endParaRPr lang="en-US" sz="1600" b="0" i="1" u="none" strike="noStrike" dirty="0">
                        <a:solidFill>
                          <a:schemeClr val="bg1"/>
                        </a:solidFill>
                        <a:effectLst/>
                        <a:latin typeface="Constantia" panose="02030602050306030303" pitchFamily="18" charset="0"/>
                      </a:endParaRPr>
                    </a:p>
                  </a:txBody>
                  <a:tcPr marL="7620" marR="7620" marT="7620" marB="0" anchor="ctr">
                    <a:solidFill>
                      <a:schemeClr val="tx1"/>
                    </a:solidFill>
                  </a:tcPr>
                </a:tc>
                <a:tc>
                  <a:txBody>
                    <a:bodyPr/>
                    <a:lstStyle/>
                    <a:p>
                      <a:pPr algn="l" fontAlgn="ctr"/>
                      <a:r>
                        <a:rPr lang="en-US" sz="1600" u="none" strike="noStrike" dirty="0">
                          <a:solidFill>
                            <a:schemeClr val="bg1"/>
                          </a:solidFill>
                          <a:effectLst/>
                        </a:rPr>
                        <a:t>Sub-Items</a:t>
                      </a:r>
                      <a:endParaRPr lang="en-US" sz="1600" b="0" i="1" u="none" strike="noStrike" dirty="0">
                        <a:solidFill>
                          <a:schemeClr val="bg1"/>
                        </a:solidFill>
                        <a:effectLst/>
                        <a:latin typeface="Constantia" panose="02030602050306030303" pitchFamily="18" charset="0"/>
                      </a:endParaRPr>
                    </a:p>
                  </a:txBody>
                  <a:tcPr marL="7620" marR="7620" marT="7620" marB="0" anchor="ctr">
                    <a:solidFill>
                      <a:schemeClr val="tx1"/>
                    </a:solidFill>
                  </a:tcPr>
                </a:tc>
                <a:tc>
                  <a:txBody>
                    <a:bodyPr/>
                    <a:lstStyle/>
                    <a:p>
                      <a:pPr algn="l" fontAlgn="ctr"/>
                      <a:r>
                        <a:rPr lang="en-US" sz="1600" u="none" strike="noStrike" dirty="0">
                          <a:solidFill>
                            <a:schemeClr val="bg1"/>
                          </a:solidFill>
                          <a:effectLst/>
                        </a:rPr>
                        <a:t> </a:t>
                      </a:r>
                      <a:endParaRPr lang="en-US" sz="1600" b="0" i="1" u="none" strike="noStrike" dirty="0">
                        <a:solidFill>
                          <a:schemeClr val="bg1"/>
                        </a:solidFill>
                        <a:effectLst/>
                        <a:latin typeface="Constantia" panose="02030602050306030303" pitchFamily="18" charset="0"/>
                      </a:endParaRPr>
                    </a:p>
                  </a:txBody>
                  <a:tcPr marL="7620" marR="7620" marT="7620" marB="0" anchor="ctr">
                    <a:solidFill>
                      <a:schemeClr val="tx1"/>
                    </a:solidFill>
                  </a:tcPr>
                </a:tc>
                <a:tc>
                  <a:txBody>
                    <a:bodyPr/>
                    <a:lstStyle/>
                    <a:p>
                      <a:pPr algn="l" fontAlgn="ctr"/>
                      <a:r>
                        <a:rPr lang="en-US" sz="1600" u="none" strike="noStrike" dirty="0">
                          <a:solidFill>
                            <a:schemeClr val="bg1"/>
                          </a:solidFill>
                          <a:effectLst/>
                        </a:rPr>
                        <a:t>Units</a:t>
                      </a:r>
                      <a:endParaRPr lang="en-US" sz="1600" b="0" i="1" u="none" strike="noStrike" dirty="0">
                        <a:solidFill>
                          <a:schemeClr val="bg1"/>
                        </a:solidFill>
                        <a:effectLst/>
                        <a:latin typeface="Constantia" panose="02030602050306030303" pitchFamily="18" charset="0"/>
                      </a:endParaRPr>
                    </a:p>
                  </a:txBody>
                  <a:tcPr marL="7620" marR="7620" marT="7620" marB="0" anchor="ctr">
                    <a:solidFill>
                      <a:schemeClr val="tx1"/>
                    </a:solidFill>
                  </a:tcPr>
                </a:tc>
                <a:tc>
                  <a:txBody>
                    <a:bodyPr/>
                    <a:lstStyle/>
                    <a:p>
                      <a:pPr algn="l" fontAlgn="ctr"/>
                      <a:r>
                        <a:rPr lang="en-US" sz="1600" u="none" strike="noStrike" dirty="0" smtClean="0">
                          <a:solidFill>
                            <a:schemeClr val="bg1"/>
                          </a:solidFill>
                          <a:effectLst/>
                        </a:rPr>
                        <a:t>Unit Price</a:t>
                      </a:r>
                      <a:endParaRPr lang="en-US" sz="1600" b="0" i="1" u="none" strike="noStrike" dirty="0">
                        <a:solidFill>
                          <a:schemeClr val="bg1"/>
                        </a:solidFill>
                        <a:effectLst/>
                        <a:latin typeface="Constantia" panose="02030602050306030303" pitchFamily="18" charset="0"/>
                      </a:endParaRPr>
                    </a:p>
                  </a:txBody>
                  <a:tcPr marL="7620" marR="7620" marT="7620" marB="0" anchor="ctr">
                    <a:solidFill>
                      <a:schemeClr val="tx1"/>
                    </a:solidFill>
                  </a:tcPr>
                </a:tc>
                <a:tc>
                  <a:txBody>
                    <a:bodyPr/>
                    <a:lstStyle/>
                    <a:p>
                      <a:pPr algn="l" fontAlgn="ctr"/>
                      <a:r>
                        <a:rPr lang="en-US" sz="1600" u="none" strike="noStrike" dirty="0">
                          <a:solidFill>
                            <a:schemeClr val="bg1"/>
                          </a:solidFill>
                          <a:effectLst/>
                        </a:rPr>
                        <a:t>Expenses</a:t>
                      </a:r>
                      <a:endParaRPr lang="en-US" sz="1600" b="0" i="1" u="none" strike="noStrike" dirty="0">
                        <a:solidFill>
                          <a:schemeClr val="bg1"/>
                        </a:solidFill>
                        <a:effectLst/>
                        <a:latin typeface="Constantia" panose="02030602050306030303" pitchFamily="18" charset="0"/>
                      </a:endParaRPr>
                    </a:p>
                  </a:txBody>
                  <a:tcPr marL="7620" marR="7620" marT="7620" marB="0" anchor="ctr">
                    <a:solidFill>
                      <a:schemeClr val="tx1"/>
                    </a:solidFill>
                  </a:tcPr>
                </a:tc>
              </a:tr>
              <a:tr h="335105">
                <a:tc>
                  <a:txBody>
                    <a:bodyPr/>
                    <a:lstStyle/>
                    <a:p>
                      <a:pPr algn="l" fontAlgn="ctr"/>
                      <a:r>
                        <a:rPr lang="en-US" sz="1600" u="none" strike="noStrike" dirty="0">
                          <a:solidFill>
                            <a:schemeClr val="bg1"/>
                          </a:solidFill>
                          <a:effectLst/>
                        </a:rPr>
                        <a:t>Rental</a:t>
                      </a:r>
                      <a:endParaRPr lang="en-US" sz="1600" b="0" i="1" u="none" strike="noStrike" dirty="0">
                        <a:solidFill>
                          <a:schemeClr val="bg1"/>
                        </a:solidFill>
                        <a:effectLst/>
                        <a:latin typeface="Constantia" panose="02030602050306030303" pitchFamily="18" charset="0"/>
                      </a:endParaRPr>
                    </a:p>
                  </a:txBody>
                  <a:tcPr marL="7620" marR="7620" marT="7620" marB="0" anchor="ctr">
                    <a:solidFill>
                      <a:schemeClr val="accent1">
                        <a:lumMod val="50000"/>
                      </a:schemeClr>
                    </a:solidFill>
                  </a:tcPr>
                </a:tc>
                <a:tc>
                  <a:txBody>
                    <a:bodyPr/>
                    <a:lstStyle/>
                    <a:p>
                      <a:pPr algn="l" fontAlgn="ctr"/>
                      <a:r>
                        <a:rPr lang="en-US" sz="1600" u="none" strike="noStrike" dirty="0">
                          <a:effectLst/>
                        </a:rPr>
                        <a:t>Office</a:t>
                      </a:r>
                      <a:endParaRPr lang="en-US" sz="1600" b="0" i="1" u="none" strike="noStrike" dirty="0">
                        <a:solidFill>
                          <a:srgbClr val="FFFFFF"/>
                        </a:solidFill>
                        <a:effectLst/>
                        <a:latin typeface="Constantia" panose="02030602050306030303" pitchFamily="18" charset="0"/>
                      </a:endParaRPr>
                    </a:p>
                  </a:txBody>
                  <a:tcPr marL="7620" marR="7620" marT="7620" marB="0" anchor="ctr">
                    <a:solidFill>
                      <a:schemeClr val="accent1"/>
                    </a:solidFill>
                  </a:tcPr>
                </a:tc>
                <a:tc>
                  <a:txBody>
                    <a:bodyPr/>
                    <a:lstStyle/>
                    <a:p>
                      <a:pPr algn="l" fontAlgn="ctr"/>
                      <a:r>
                        <a:rPr lang="en-US" sz="1600" u="none" strike="noStrike" dirty="0">
                          <a:effectLst/>
                        </a:rPr>
                        <a:t> </a:t>
                      </a:r>
                      <a:endParaRPr lang="en-US" sz="1600" b="0" i="1" u="none" strike="noStrike" dirty="0">
                        <a:solidFill>
                          <a:srgbClr val="FFFFFF"/>
                        </a:solidFill>
                        <a:effectLst/>
                        <a:latin typeface="Constantia" panose="02030602050306030303" pitchFamily="18" charset="0"/>
                      </a:endParaRPr>
                    </a:p>
                  </a:txBody>
                  <a:tcPr marL="7620" marR="7620" marT="7620" marB="0" anchor="ctr"/>
                </a:tc>
                <a:tc>
                  <a:txBody>
                    <a:bodyPr/>
                    <a:lstStyle/>
                    <a:p>
                      <a:pPr algn="l" fontAlgn="ctr"/>
                      <a:r>
                        <a:rPr lang="en-US" sz="1600" b="0" i="0" u="none" strike="noStrike" dirty="0" smtClean="0">
                          <a:solidFill>
                            <a:schemeClr val="dk1"/>
                          </a:solidFill>
                          <a:effectLst/>
                          <a:latin typeface="+mn-lt"/>
                        </a:rPr>
                        <a:t>12</a:t>
                      </a:r>
                      <a:endParaRPr lang="en-US" sz="1600" b="0" i="1" u="none" strike="noStrike" dirty="0">
                        <a:solidFill>
                          <a:srgbClr val="000000"/>
                        </a:solidFill>
                        <a:effectLst/>
                        <a:latin typeface="Constantia" panose="02030602050306030303" pitchFamily="18" charset="0"/>
                      </a:endParaRPr>
                    </a:p>
                  </a:txBody>
                  <a:tcPr marL="7620" marR="7620" marT="7620" marB="0" anchor="ctr"/>
                </a:tc>
                <a:tc>
                  <a:txBody>
                    <a:bodyPr/>
                    <a:lstStyle/>
                    <a:p>
                      <a:pPr algn="l" fontAlgn="ctr"/>
                      <a:r>
                        <a:rPr lang="en-US" sz="1600" u="none" strike="noStrike" dirty="0" smtClean="0">
                          <a:effectLst/>
                        </a:rPr>
                        <a:t>$5,000</a:t>
                      </a:r>
                      <a:endParaRPr lang="en-US" sz="1600" b="0" i="1" u="none" strike="noStrike" dirty="0">
                        <a:solidFill>
                          <a:srgbClr val="000000"/>
                        </a:solidFill>
                        <a:effectLst/>
                        <a:latin typeface="Constantia" panose="02030602050306030303" pitchFamily="18" charset="0"/>
                      </a:endParaRPr>
                    </a:p>
                  </a:txBody>
                  <a:tcPr marL="7620" marR="7620" marT="7620" marB="0" anchor="ctr"/>
                </a:tc>
                <a:tc>
                  <a:txBody>
                    <a:bodyPr/>
                    <a:lstStyle/>
                    <a:p>
                      <a:pPr algn="l" fontAlgn="ctr"/>
                      <a:r>
                        <a:rPr lang="en-US" sz="1600" u="none" strike="noStrike" dirty="0" smtClean="0">
                          <a:effectLst/>
                        </a:rPr>
                        <a:t>$60,000</a:t>
                      </a:r>
                      <a:endParaRPr lang="en-US" sz="1600" b="0" i="1" u="none" strike="noStrike" dirty="0">
                        <a:solidFill>
                          <a:srgbClr val="000000"/>
                        </a:solidFill>
                        <a:effectLst/>
                        <a:latin typeface="Constantia" panose="02030602050306030303" pitchFamily="18" charset="0"/>
                      </a:endParaRPr>
                    </a:p>
                  </a:txBody>
                  <a:tcPr marL="7620" marR="7620" marT="7620" marB="0" anchor="ctr"/>
                </a:tc>
              </a:tr>
              <a:tr h="335105">
                <a:tc>
                  <a:txBody>
                    <a:bodyPr/>
                    <a:lstStyle/>
                    <a:p>
                      <a:pPr algn="l" fontAlgn="ctr"/>
                      <a:r>
                        <a:rPr lang="en-US" sz="1600" u="none" strike="noStrike" dirty="0">
                          <a:solidFill>
                            <a:schemeClr val="bg1"/>
                          </a:solidFill>
                          <a:effectLst/>
                        </a:rPr>
                        <a:t>Assets</a:t>
                      </a:r>
                      <a:endParaRPr lang="en-US" sz="1600" b="0" i="1" u="none" strike="noStrike" dirty="0">
                        <a:solidFill>
                          <a:schemeClr val="bg1"/>
                        </a:solidFill>
                        <a:effectLst/>
                        <a:latin typeface="Constantia" panose="02030602050306030303" pitchFamily="18" charset="0"/>
                      </a:endParaRPr>
                    </a:p>
                  </a:txBody>
                  <a:tcPr marL="7620" marR="7620" marT="7620" marB="0" anchor="ctr">
                    <a:solidFill>
                      <a:schemeClr val="accent1">
                        <a:lumMod val="50000"/>
                      </a:schemeClr>
                    </a:solidFill>
                  </a:tcPr>
                </a:tc>
                <a:tc>
                  <a:txBody>
                    <a:bodyPr/>
                    <a:lstStyle/>
                    <a:p>
                      <a:pPr algn="l" fontAlgn="ctr"/>
                      <a:r>
                        <a:rPr lang="en-US" sz="1600" u="none" strike="noStrike" dirty="0">
                          <a:effectLst/>
                        </a:rPr>
                        <a:t>Workstation</a:t>
                      </a:r>
                      <a:endParaRPr lang="en-US" sz="1600" b="0" i="1" u="none" strike="noStrike" dirty="0">
                        <a:solidFill>
                          <a:srgbClr val="FFFFFF"/>
                        </a:solidFill>
                        <a:effectLst/>
                        <a:latin typeface="Constantia" panose="02030602050306030303" pitchFamily="18" charset="0"/>
                      </a:endParaRPr>
                    </a:p>
                  </a:txBody>
                  <a:tcPr marL="7620" marR="7620" marT="7620" marB="0" anchor="ctr">
                    <a:solidFill>
                      <a:schemeClr val="accent1"/>
                    </a:solidFill>
                  </a:tcPr>
                </a:tc>
                <a:tc>
                  <a:txBody>
                    <a:bodyPr/>
                    <a:lstStyle/>
                    <a:p>
                      <a:pPr algn="l" fontAlgn="ctr"/>
                      <a:r>
                        <a:rPr lang="en-US" sz="1600" u="none" strike="noStrike" dirty="0">
                          <a:effectLst/>
                        </a:rPr>
                        <a:t> </a:t>
                      </a:r>
                      <a:endParaRPr lang="en-US" sz="1600" b="0" i="1" u="none" strike="noStrike" dirty="0">
                        <a:solidFill>
                          <a:srgbClr val="FFFFFF"/>
                        </a:solidFill>
                        <a:effectLst/>
                        <a:latin typeface="Constantia" panose="02030602050306030303" pitchFamily="18" charset="0"/>
                      </a:endParaRPr>
                    </a:p>
                  </a:txBody>
                  <a:tcPr marL="7620" marR="7620" marT="7620" marB="0" anchor="ctr"/>
                </a:tc>
                <a:tc>
                  <a:txBody>
                    <a:bodyPr/>
                    <a:lstStyle/>
                    <a:p>
                      <a:pPr algn="l" fontAlgn="ctr"/>
                      <a:r>
                        <a:rPr lang="en-US" sz="1600" u="none" strike="noStrike" dirty="0">
                          <a:effectLst/>
                        </a:rPr>
                        <a:t>6</a:t>
                      </a:r>
                      <a:endParaRPr lang="en-US" sz="1600" b="0" i="1" u="none" strike="noStrike" dirty="0">
                        <a:solidFill>
                          <a:srgbClr val="000000"/>
                        </a:solidFill>
                        <a:effectLst/>
                        <a:latin typeface="Constantia" panose="02030602050306030303" pitchFamily="18" charset="0"/>
                      </a:endParaRPr>
                    </a:p>
                  </a:txBody>
                  <a:tcPr marL="7620" marR="7620" marT="7620" marB="0" anchor="ctr"/>
                </a:tc>
                <a:tc>
                  <a:txBody>
                    <a:bodyPr/>
                    <a:lstStyle/>
                    <a:p>
                      <a:pPr algn="l" fontAlgn="ctr"/>
                      <a:r>
                        <a:rPr lang="en-US" sz="1600" u="none" strike="noStrike" dirty="0">
                          <a:effectLst/>
                        </a:rPr>
                        <a:t>$5,000</a:t>
                      </a:r>
                      <a:endParaRPr lang="en-US" sz="1600" b="0" i="1" u="none" strike="noStrike" dirty="0">
                        <a:solidFill>
                          <a:srgbClr val="000000"/>
                        </a:solidFill>
                        <a:effectLst/>
                        <a:latin typeface="Constantia" panose="02030602050306030303" pitchFamily="18" charset="0"/>
                      </a:endParaRPr>
                    </a:p>
                  </a:txBody>
                  <a:tcPr marL="7620" marR="7620" marT="7620" marB="0" anchor="ctr"/>
                </a:tc>
                <a:tc>
                  <a:txBody>
                    <a:bodyPr/>
                    <a:lstStyle/>
                    <a:p>
                      <a:pPr algn="l" fontAlgn="ctr"/>
                      <a:r>
                        <a:rPr lang="en-US" sz="1600" u="none" strike="noStrike" dirty="0">
                          <a:effectLst/>
                        </a:rPr>
                        <a:t>$30,000</a:t>
                      </a:r>
                      <a:endParaRPr lang="en-US" sz="1600" b="0" i="1" u="none" strike="noStrike" dirty="0">
                        <a:solidFill>
                          <a:srgbClr val="000000"/>
                        </a:solidFill>
                        <a:effectLst/>
                        <a:latin typeface="Constantia" panose="02030602050306030303" pitchFamily="18" charset="0"/>
                      </a:endParaRPr>
                    </a:p>
                  </a:txBody>
                  <a:tcPr marL="7620" marR="7620" marT="7620" marB="0" anchor="ctr"/>
                </a:tc>
              </a:tr>
              <a:tr h="335105">
                <a:tc>
                  <a:txBody>
                    <a:bodyPr/>
                    <a:lstStyle/>
                    <a:p>
                      <a:pPr algn="l" fontAlgn="ctr"/>
                      <a:r>
                        <a:rPr lang="en-US" sz="1600" u="none" strike="noStrike" dirty="0">
                          <a:solidFill>
                            <a:schemeClr val="bg1"/>
                          </a:solidFill>
                          <a:effectLst/>
                        </a:rPr>
                        <a:t>Salaries</a:t>
                      </a:r>
                      <a:endParaRPr lang="en-US" sz="1600" b="0" i="1" u="none" strike="noStrike" dirty="0">
                        <a:solidFill>
                          <a:schemeClr val="bg1"/>
                        </a:solidFill>
                        <a:effectLst/>
                        <a:latin typeface="Constantia" panose="02030602050306030303" pitchFamily="18" charset="0"/>
                      </a:endParaRPr>
                    </a:p>
                  </a:txBody>
                  <a:tcPr marL="7620" marR="7620" marT="7620" marB="0" anchor="ctr">
                    <a:solidFill>
                      <a:schemeClr val="accent1">
                        <a:lumMod val="50000"/>
                      </a:schemeClr>
                    </a:solidFill>
                  </a:tcPr>
                </a:tc>
                <a:tc>
                  <a:txBody>
                    <a:bodyPr/>
                    <a:lstStyle/>
                    <a:p>
                      <a:pPr algn="l" fontAlgn="ctr"/>
                      <a:r>
                        <a:rPr lang="en-US" sz="1600" u="none" strike="noStrike" dirty="0">
                          <a:effectLst/>
                        </a:rPr>
                        <a:t>Development</a:t>
                      </a:r>
                      <a:endParaRPr lang="en-US" sz="1600" b="0" i="1" u="none" strike="noStrike" dirty="0">
                        <a:solidFill>
                          <a:srgbClr val="FFFFFF"/>
                        </a:solidFill>
                        <a:effectLst/>
                        <a:latin typeface="Constantia" panose="02030602050306030303" pitchFamily="18" charset="0"/>
                      </a:endParaRPr>
                    </a:p>
                  </a:txBody>
                  <a:tcPr marL="7620" marR="7620" marT="7620" marB="0" anchor="ctr">
                    <a:solidFill>
                      <a:schemeClr val="accent1"/>
                    </a:solidFill>
                  </a:tcPr>
                </a:tc>
                <a:tc>
                  <a:txBody>
                    <a:bodyPr/>
                    <a:lstStyle/>
                    <a:p>
                      <a:pPr algn="l" fontAlgn="ctr"/>
                      <a:r>
                        <a:rPr lang="en-US" sz="1600" u="none" strike="noStrike" dirty="0">
                          <a:effectLst/>
                        </a:rPr>
                        <a:t>Full Stack Developer</a:t>
                      </a:r>
                      <a:endParaRPr lang="en-US" sz="1600" b="0" i="1" u="none" strike="noStrike" dirty="0">
                        <a:solidFill>
                          <a:srgbClr val="FFFFFF"/>
                        </a:solidFill>
                        <a:effectLst/>
                        <a:latin typeface="Constantia" panose="02030602050306030303" pitchFamily="18" charset="0"/>
                      </a:endParaRPr>
                    </a:p>
                  </a:txBody>
                  <a:tcPr marL="7620" marR="7620" marT="7620" marB="0" anchor="ctr"/>
                </a:tc>
                <a:tc>
                  <a:txBody>
                    <a:bodyPr/>
                    <a:lstStyle/>
                    <a:p>
                      <a:pPr algn="l" fontAlgn="ctr"/>
                      <a:r>
                        <a:rPr lang="en-US" sz="1600" u="none" strike="noStrike">
                          <a:effectLst/>
                        </a:rPr>
                        <a:t>1</a:t>
                      </a:r>
                      <a:endParaRPr lang="en-US" sz="1600" b="0" i="1" u="none" strike="noStrike">
                        <a:solidFill>
                          <a:srgbClr val="000000"/>
                        </a:solidFill>
                        <a:effectLst/>
                        <a:latin typeface="Constantia" panose="02030602050306030303" pitchFamily="18" charset="0"/>
                      </a:endParaRPr>
                    </a:p>
                  </a:txBody>
                  <a:tcPr marL="7620" marR="7620" marT="7620" marB="0" anchor="ctr"/>
                </a:tc>
                <a:tc>
                  <a:txBody>
                    <a:bodyPr/>
                    <a:lstStyle/>
                    <a:p>
                      <a:pPr algn="l" fontAlgn="ctr"/>
                      <a:r>
                        <a:rPr lang="en-US" sz="1600" u="none" strike="noStrike">
                          <a:effectLst/>
                        </a:rPr>
                        <a:t>$90,000</a:t>
                      </a:r>
                      <a:endParaRPr lang="en-US" sz="1600" b="0" i="1" u="none" strike="noStrike">
                        <a:solidFill>
                          <a:srgbClr val="000000"/>
                        </a:solidFill>
                        <a:effectLst/>
                        <a:latin typeface="Constantia" panose="02030602050306030303" pitchFamily="18" charset="0"/>
                      </a:endParaRPr>
                    </a:p>
                  </a:txBody>
                  <a:tcPr marL="7620" marR="7620" marT="7620" marB="0" anchor="ctr"/>
                </a:tc>
                <a:tc>
                  <a:txBody>
                    <a:bodyPr/>
                    <a:lstStyle/>
                    <a:p>
                      <a:pPr algn="l" fontAlgn="ctr"/>
                      <a:r>
                        <a:rPr lang="en-US" sz="1600" u="none" strike="noStrike" dirty="0">
                          <a:effectLst/>
                        </a:rPr>
                        <a:t>$90,000</a:t>
                      </a:r>
                      <a:endParaRPr lang="en-US" sz="1600" b="0" i="1" u="none" strike="noStrike" dirty="0">
                        <a:solidFill>
                          <a:srgbClr val="000000"/>
                        </a:solidFill>
                        <a:effectLst/>
                        <a:latin typeface="Constantia" panose="02030602050306030303" pitchFamily="18" charset="0"/>
                      </a:endParaRPr>
                    </a:p>
                  </a:txBody>
                  <a:tcPr marL="7620" marR="7620" marT="7620" marB="0" anchor="ctr"/>
                </a:tc>
              </a:tr>
              <a:tr h="335105">
                <a:tc rowSpan="4">
                  <a:txBody>
                    <a:bodyPr/>
                    <a:lstStyle/>
                    <a:p>
                      <a:pPr algn="l" fontAlgn="ctr"/>
                      <a:r>
                        <a:rPr lang="en-US" sz="1600" u="none" strike="noStrike" dirty="0">
                          <a:solidFill>
                            <a:schemeClr val="bg1"/>
                          </a:solidFill>
                          <a:effectLst/>
                        </a:rPr>
                        <a:t> </a:t>
                      </a:r>
                      <a:endParaRPr lang="en-US" sz="1600" b="0" i="1" u="none" strike="noStrike" dirty="0">
                        <a:solidFill>
                          <a:schemeClr val="bg1"/>
                        </a:solidFill>
                        <a:effectLst/>
                        <a:latin typeface="Constantia" panose="02030602050306030303" pitchFamily="18" charset="0"/>
                      </a:endParaRPr>
                    </a:p>
                  </a:txBody>
                  <a:tcPr marL="7620" marR="7620" marT="7620" marB="0" anchor="ctr">
                    <a:solidFill>
                      <a:schemeClr val="accent1">
                        <a:lumMod val="50000"/>
                      </a:schemeClr>
                    </a:solidFill>
                  </a:tcPr>
                </a:tc>
                <a:tc rowSpan="2">
                  <a:txBody>
                    <a:bodyPr/>
                    <a:lstStyle/>
                    <a:p>
                      <a:pPr algn="l" fontAlgn="ctr"/>
                      <a:r>
                        <a:rPr lang="en-US" sz="1600" u="none" strike="noStrike" dirty="0">
                          <a:effectLst/>
                        </a:rPr>
                        <a:t> </a:t>
                      </a:r>
                      <a:endParaRPr lang="en-US" sz="1600" b="0" i="1" u="none" strike="noStrike" dirty="0">
                        <a:solidFill>
                          <a:srgbClr val="FFFFFF"/>
                        </a:solidFill>
                        <a:effectLst/>
                        <a:latin typeface="Constantia" panose="02030602050306030303" pitchFamily="18" charset="0"/>
                      </a:endParaRPr>
                    </a:p>
                  </a:txBody>
                  <a:tcPr marL="7620" marR="7620" marT="7620" marB="0" anchor="ctr">
                    <a:solidFill>
                      <a:schemeClr val="accent1"/>
                    </a:solidFill>
                  </a:tcPr>
                </a:tc>
                <a:tc>
                  <a:txBody>
                    <a:bodyPr/>
                    <a:lstStyle/>
                    <a:p>
                      <a:pPr algn="l" fontAlgn="ctr"/>
                      <a:r>
                        <a:rPr lang="en-US" sz="1600" u="none" strike="noStrike" dirty="0">
                          <a:effectLst/>
                        </a:rPr>
                        <a:t>Geometry Algorithm Developer</a:t>
                      </a:r>
                      <a:endParaRPr lang="en-US" sz="1600" b="0" i="1" u="none" strike="noStrike" dirty="0">
                        <a:solidFill>
                          <a:srgbClr val="FFFFFF"/>
                        </a:solidFill>
                        <a:effectLst/>
                        <a:latin typeface="Constantia" panose="02030602050306030303" pitchFamily="18" charset="0"/>
                      </a:endParaRPr>
                    </a:p>
                  </a:txBody>
                  <a:tcPr marL="7620" marR="7620" marT="7620" marB="0" anchor="ctr"/>
                </a:tc>
                <a:tc>
                  <a:txBody>
                    <a:bodyPr/>
                    <a:lstStyle/>
                    <a:p>
                      <a:pPr algn="l" fontAlgn="ctr"/>
                      <a:r>
                        <a:rPr lang="en-US" sz="1600" u="none" strike="noStrike">
                          <a:effectLst/>
                        </a:rPr>
                        <a:t>1</a:t>
                      </a:r>
                      <a:endParaRPr lang="en-US" sz="1600" b="0" i="1" u="none" strike="noStrike">
                        <a:solidFill>
                          <a:srgbClr val="000000"/>
                        </a:solidFill>
                        <a:effectLst/>
                        <a:latin typeface="Constantia" panose="02030602050306030303" pitchFamily="18" charset="0"/>
                      </a:endParaRPr>
                    </a:p>
                  </a:txBody>
                  <a:tcPr marL="7620" marR="7620" marT="7620" marB="0" anchor="ctr"/>
                </a:tc>
                <a:tc>
                  <a:txBody>
                    <a:bodyPr/>
                    <a:lstStyle/>
                    <a:p>
                      <a:pPr algn="l" fontAlgn="ctr"/>
                      <a:r>
                        <a:rPr lang="en-US" sz="1600" u="none" strike="noStrike">
                          <a:effectLst/>
                        </a:rPr>
                        <a:t>$100,000</a:t>
                      </a:r>
                      <a:endParaRPr lang="en-US" sz="1600" b="0" i="1" u="none" strike="noStrike">
                        <a:solidFill>
                          <a:srgbClr val="000000"/>
                        </a:solidFill>
                        <a:effectLst/>
                        <a:latin typeface="Constantia" panose="02030602050306030303" pitchFamily="18" charset="0"/>
                      </a:endParaRPr>
                    </a:p>
                  </a:txBody>
                  <a:tcPr marL="7620" marR="7620" marT="7620" marB="0" anchor="ctr"/>
                </a:tc>
                <a:tc>
                  <a:txBody>
                    <a:bodyPr/>
                    <a:lstStyle/>
                    <a:p>
                      <a:pPr algn="l" fontAlgn="ctr"/>
                      <a:r>
                        <a:rPr lang="en-US" sz="1600" u="none" strike="noStrike" dirty="0">
                          <a:effectLst/>
                        </a:rPr>
                        <a:t>$100,000</a:t>
                      </a:r>
                      <a:endParaRPr lang="en-US" sz="1600" b="0" i="1" u="none" strike="noStrike" dirty="0">
                        <a:solidFill>
                          <a:srgbClr val="000000"/>
                        </a:solidFill>
                        <a:effectLst/>
                        <a:latin typeface="Constantia" panose="02030602050306030303" pitchFamily="18" charset="0"/>
                      </a:endParaRPr>
                    </a:p>
                  </a:txBody>
                  <a:tcPr marL="7620" marR="7620" marT="7620" marB="0" anchor="ctr"/>
                </a:tc>
              </a:tr>
              <a:tr h="335105">
                <a:tc vMerge="1">
                  <a:txBody>
                    <a:bodyPr/>
                    <a:lstStyle/>
                    <a:p>
                      <a:endParaRPr lang="en-US"/>
                    </a:p>
                  </a:txBody>
                  <a:tcPr/>
                </a:tc>
                <a:tc vMerge="1">
                  <a:txBody>
                    <a:bodyPr/>
                    <a:lstStyle/>
                    <a:p>
                      <a:endParaRPr lang="en-US"/>
                    </a:p>
                  </a:txBody>
                  <a:tcPr/>
                </a:tc>
                <a:tc>
                  <a:txBody>
                    <a:bodyPr/>
                    <a:lstStyle/>
                    <a:p>
                      <a:pPr algn="l" fontAlgn="ctr"/>
                      <a:r>
                        <a:rPr lang="en-US" sz="1600" u="none" strike="noStrike" dirty="0" smtClean="0">
                          <a:effectLst/>
                        </a:rPr>
                        <a:t>Product Developer</a:t>
                      </a:r>
                      <a:endParaRPr lang="en-US" sz="1600" b="0" i="1" u="none" strike="noStrike" dirty="0">
                        <a:solidFill>
                          <a:srgbClr val="FFFFFF"/>
                        </a:solidFill>
                        <a:effectLst/>
                        <a:latin typeface="Constantia" panose="02030602050306030303" pitchFamily="18" charset="0"/>
                      </a:endParaRPr>
                    </a:p>
                  </a:txBody>
                  <a:tcPr marL="7620" marR="7620" marT="7620" marB="0" anchor="ctr"/>
                </a:tc>
                <a:tc>
                  <a:txBody>
                    <a:bodyPr/>
                    <a:lstStyle/>
                    <a:p>
                      <a:pPr algn="l" fontAlgn="ctr"/>
                      <a:r>
                        <a:rPr lang="en-US" sz="1600" u="none" strike="noStrike">
                          <a:effectLst/>
                        </a:rPr>
                        <a:t>1</a:t>
                      </a:r>
                      <a:endParaRPr lang="en-US" sz="1600" b="0" i="1" u="none" strike="noStrike">
                        <a:solidFill>
                          <a:srgbClr val="000000"/>
                        </a:solidFill>
                        <a:effectLst/>
                        <a:latin typeface="Constantia" panose="02030602050306030303" pitchFamily="18" charset="0"/>
                      </a:endParaRPr>
                    </a:p>
                  </a:txBody>
                  <a:tcPr marL="7620" marR="7620" marT="7620" marB="0" anchor="ctr"/>
                </a:tc>
                <a:tc>
                  <a:txBody>
                    <a:bodyPr/>
                    <a:lstStyle/>
                    <a:p>
                      <a:pPr algn="l" fontAlgn="ctr"/>
                      <a:r>
                        <a:rPr lang="en-US" sz="1600" u="none" strike="noStrike" dirty="0" smtClean="0">
                          <a:effectLst/>
                        </a:rPr>
                        <a:t>$80,000</a:t>
                      </a:r>
                      <a:endParaRPr lang="en-US" sz="1600" b="0" i="1" u="none" strike="noStrike" dirty="0">
                        <a:solidFill>
                          <a:srgbClr val="000000"/>
                        </a:solidFill>
                        <a:effectLst/>
                        <a:latin typeface="Constantia" panose="02030602050306030303" pitchFamily="18" charset="0"/>
                      </a:endParaRPr>
                    </a:p>
                  </a:txBody>
                  <a:tcPr marL="7620" marR="7620" marT="7620" marB="0" anchor="ctr"/>
                </a:tc>
                <a:tc>
                  <a:txBody>
                    <a:bodyPr/>
                    <a:lstStyle/>
                    <a:p>
                      <a:pPr algn="l" fontAlgn="ctr"/>
                      <a:r>
                        <a:rPr lang="en-US" sz="1600" u="none" strike="noStrike" dirty="0" smtClean="0">
                          <a:effectLst/>
                        </a:rPr>
                        <a:t>$80,000</a:t>
                      </a:r>
                      <a:endParaRPr lang="en-US" sz="1600" b="0" i="1" u="none" strike="noStrike" dirty="0">
                        <a:solidFill>
                          <a:srgbClr val="000000"/>
                        </a:solidFill>
                        <a:effectLst/>
                        <a:latin typeface="Constantia" panose="02030602050306030303" pitchFamily="18" charset="0"/>
                      </a:endParaRPr>
                    </a:p>
                  </a:txBody>
                  <a:tcPr marL="7620" marR="7620" marT="7620" marB="0" anchor="ctr"/>
                </a:tc>
              </a:tr>
              <a:tr h="521756">
                <a:tc vMerge="1">
                  <a:txBody>
                    <a:bodyPr/>
                    <a:lstStyle/>
                    <a:p>
                      <a:endParaRPr lang="en-US"/>
                    </a:p>
                  </a:txBody>
                  <a:tcPr/>
                </a:tc>
                <a:tc>
                  <a:txBody>
                    <a:bodyPr/>
                    <a:lstStyle/>
                    <a:p>
                      <a:pPr algn="l" fontAlgn="ctr"/>
                      <a:r>
                        <a:rPr lang="en-US" sz="1600" u="none" strike="noStrike" dirty="0">
                          <a:effectLst/>
                        </a:rPr>
                        <a:t> </a:t>
                      </a:r>
                      <a:endParaRPr lang="en-US" sz="1600" b="0" i="1" u="none" strike="noStrike" dirty="0">
                        <a:solidFill>
                          <a:srgbClr val="000000"/>
                        </a:solidFill>
                        <a:effectLst/>
                        <a:latin typeface="Constantia" panose="02030602050306030303" pitchFamily="18" charset="0"/>
                      </a:endParaRPr>
                    </a:p>
                  </a:txBody>
                  <a:tcPr marL="7620" marR="7620" marT="7620" marB="0" anchor="ctr">
                    <a:solidFill>
                      <a:schemeClr val="accent1"/>
                    </a:solidFill>
                  </a:tcPr>
                </a:tc>
                <a:tc>
                  <a:txBody>
                    <a:bodyPr/>
                    <a:lstStyle/>
                    <a:p>
                      <a:pPr algn="l" fontAlgn="ctr"/>
                      <a:r>
                        <a:rPr lang="en-US" sz="1600" u="none" strike="noStrike" dirty="0">
                          <a:effectLst/>
                        </a:rPr>
                        <a:t>Document </a:t>
                      </a:r>
                      <a:r>
                        <a:rPr lang="en-US" sz="1600" u="none" strike="noStrike" dirty="0" smtClean="0">
                          <a:effectLst/>
                        </a:rPr>
                        <a:t>Writer (second</a:t>
                      </a:r>
                      <a:r>
                        <a:rPr lang="en-US" sz="1600" u="none" strike="noStrike" baseline="0" dirty="0" smtClean="0">
                          <a:effectLst/>
                        </a:rPr>
                        <a:t> half of the year)</a:t>
                      </a:r>
                      <a:endParaRPr lang="en-US" sz="1600" b="0" i="1" u="none" strike="noStrike" dirty="0">
                        <a:solidFill>
                          <a:srgbClr val="000000"/>
                        </a:solidFill>
                        <a:effectLst/>
                        <a:latin typeface="Constantia" panose="02030602050306030303" pitchFamily="18" charset="0"/>
                      </a:endParaRPr>
                    </a:p>
                  </a:txBody>
                  <a:tcPr marL="7620" marR="7620" marT="7620" marB="0" anchor="ctr"/>
                </a:tc>
                <a:tc>
                  <a:txBody>
                    <a:bodyPr/>
                    <a:lstStyle/>
                    <a:p>
                      <a:pPr algn="l" fontAlgn="ctr"/>
                      <a:r>
                        <a:rPr lang="en-US" sz="1600" u="none" strike="noStrike">
                          <a:effectLst/>
                        </a:rPr>
                        <a:t>1</a:t>
                      </a:r>
                      <a:endParaRPr lang="en-US" sz="1600" b="0" i="1" u="none" strike="noStrike">
                        <a:solidFill>
                          <a:srgbClr val="000000"/>
                        </a:solidFill>
                        <a:effectLst/>
                        <a:latin typeface="Constantia" panose="02030602050306030303" pitchFamily="18" charset="0"/>
                      </a:endParaRPr>
                    </a:p>
                  </a:txBody>
                  <a:tcPr marL="7620" marR="7620" marT="7620" marB="0" anchor="ctr"/>
                </a:tc>
                <a:tc>
                  <a:txBody>
                    <a:bodyPr/>
                    <a:lstStyle/>
                    <a:p>
                      <a:pPr algn="l" fontAlgn="ctr"/>
                      <a:r>
                        <a:rPr lang="en-US" sz="1600" u="none" strike="noStrike" dirty="0" smtClean="0">
                          <a:effectLst/>
                        </a:rPr>
                        <a:t>$50,000</a:t>
                      </a:r>
                      <a:endParaRPr lang="en-US" sz="1600" b="0" i="1" u="none" strike="noStrike" dirty="0">
                        <a:solidFill>
                          <a:srgbClr val="000000"/>
                        </a:solidFill>
                        <a:effectLst/>
                        <a:latin typeface="Constantia" panose="02030602050306030303" pitchFamily="18" charset="0"/>
                      </a:endParaRPr>
                    </a:p>
                  </a:txBody>
                  <a:tcPr marL="7620" marR="7620" marT="7620" marB="0" anchor="ctr"/>
                </a:tc>
                <a:tc>
                  <a:txBody>
                    <a:bodyPr/>
                    <a:lstStyle/>
                    <a:p>
                      <a:pPr algn="l" fontAlgn="ctr"/>
                      <a:r>
                        <a:rPr lang="en-US" sz="1600" u="none" strike="noStrike" dirty="0" smtClean="0">
                          <a:effectLst/>
                        </a:rPr>
                        <a:t>$50,000</a:t>
                      </a:r>
                      <a:endParaRPr lang="en-US" sz="1600" b="0" i="1" u="none" strike="noStrike" dirty="0">
                        <a:solidFill>
                          <a:srgbClr val="000000"/>
                        </a:solidFill>
                        <a:effectLst/>
                        <a:latin typeface="Constantia" panose="02030602050306030303" pitchFamily="18" charset="0"/>
                      </a:endParaRPr>
                    </a:p>
                  </a:txBody>
                  <a:tcPr marL="7620" marR="7620" marT="7620" marB="0" anchor="ctr"/>
                </a:tc>
              </a:tr>
              <a:tr h="335105">
                <a:tc vMerge="1">
                  <a:txBody>
                    <a:bodyPr/>
                    <a:lstStyle/>
                    <a:p>
                      <a:endParaRPr lang="en-US"/>
                    </a:p>
                  </a:txBody>
                  <a:tcPr/>
                </a:tc>
                <a:tc>
                  <a:txBody>
                    <a:bodyPr/>
                    <a:lstStyle/>
                    <a:p>
                      <a:pPr algn="l" fontAlgn="ctr"/>
                      <a:r>
                        <a:rPr lang="en-US" sz="1600" u="none" strike="noStrike" dirty="0">
                          <a:effectLst/>
                        </a:rPr>
                        <a:t>Marketing</a:t>
                      </a:r>
                      <a:endParaRPr lang="en-US" sz="1600" b="0" i="1" u="none" strike="noStrike" dirty="0">
                        <a:solidFill>
                          <a:srgbClr val="FFFFFF"/>
                        </a:solidFill>
                        <a:effectLst/>
                        <a:latin typeface="Constantia" panose="02030602050306030303" pitchFamily="18" charset="0"/>
                      </a:endParaRPr>
                    </a:p>
                  </a:txBody>
                  <a:tcPr marL="7620" marR="7620" marT="7620" marB="0" anchor="ctr">
                    <a:solidFill>
                      <a:srgbClr val="FF0000"/>
                    </a:solidFill>
                  </a:tcPr>
                </a:tc>
                <a:tc>
                  <a:txBody>
                    <a:bodyPr/>
                    <a:lstStyle/>
                    <a:p>
                      <a:pPr algn="l" fontAlgn="ctr"/>
                      <a:r>
                        <a:rPr lang="en-US" sz="1600" u="none" strike="noStrike" dirty="0" smtClean="0">
                          <a:effectLst/>
                        </a:rPr>
                        <a:t>Market</a:t>
                      </a:r>
                      <a:r>
                        <a:rPr lang="en-US" sz="1600" u="none" strike="noStrike" baseline="0" dirty="0" smtClean="0">
                          <a:effectLst/>
                        </a:rPr>
                        <a:t>ing material</a:t>
                      </a:r>
                      <a:endParaRPr lang="en-US" sz="1600" b="0" i="1" u="none" strike="noStrike" dirty="0">
                        <a:solidFill>
                          <a:srgbClr val="FFFFFF"/>
                        </a:solidFill>
                        <a:effectLst/>
                        <a:latin typeface="Constantia" panose="02030602050306030303" pitchFamily="18" charset="0"/>
                      </a:endParaRPr>
                    </a:p>
                  </a:txBody>
                  <a:tcPr marL="7620" marR="7620" marT="7620" marB="0" anchor="ctr">
                    <a:solidFill>
                      <a:srgbClr val="FF0000"/>
                    </a:solidFill>
                  </a:tcPr>
                </a:tc>
                <a:tc>
                  <a:txBody>
                    <a:bodyPr/>
                    <a:lstStyle/>
                    <a:p>
                      <a:pPr algn="l" fontAlgn="ctr"/>
                      <a:r>
                        <a:rPr lang="en-US" sz="1600" u="none" strike="noStrike">
                          <a:effectLst/>
                        </a:rPr>
                        <a:t>1</a:t>
                      </a:r>
                      <a:endParaRPr lang="en-US" sz="1600" b="0" i="1" u="none" strike="noStrike">
                        <a:solidFill>
                          <a:srgbClr val="000000"/>
                        </a:solidFill>
                        <a:effectLst/>
                        <a:latin typeface="Constantia" panose="02030602050306030303" pitchFamily="18" charset="0"/>
                      </a:endParaRPr>
                    </a:p>
                  </a:txBody>
                  <a:tcPr marL="7620" marR="7620" marT="7620" marB="0" anchor="ctr"/>
                </a:tc>
                <a:tc>
                  <a:txBody>
                    <a:bodyPr/>
                    <a:lstStyle/>
                    <a:p>
                      <a:pPr algn="l" fontAlgn="ctr"/>
                      <a:r>
                        <a:rPr lang="en-US" sz="1600" u="none" strike="noStrike" dirty="0" smtClean="0">
                          <a:effectLst/>
                        </a:rPr>
                        <a:t>$60,000</a:t>
                      </a:r>
                      <a:endParaRPr lang="en-US" sz="1600" b="0" i="1" u="none" strike="noStrike" dirty="0">
                        <a:solidFill>
                          <a:srgbClr val="000000"/>
                        </a:solidFill>
                        <a:effectLst/>
                        <a:latin typeface="Constantia" panose="02030602050306030303" pitchFamily="18" charset="0"/>
                      </a:endParaRPr>
                    </a:p>
                  </a:txBody>
                  <a:tcPr marL="7620" marR="7620" marT="7620" marB="0" anchor="ctr"/>
                </a:tc>
                <a:tc>
                  <a:txBody>
                    <a:bodyPr/>
                    <a:lstStyle/>
                    <a:p>
                      <a:pPr algn="l" fontAlgn="ctr"/>
                      <a:r>
                        <a:rPr lang="en-US" sz="1600" u="none" strike="noStrike" dirty="0">
                          <a:effectLst/>
                        </a:rPr>
                        <a:t>$60,000</a:t>
                      </a:r>
                      <a:endParaRPr lang="en-US" sz="1600" b="0" i="1" u="none" strike="noStrike" dirty="0">
                        <a:solidFill>
                          <a:srgbClr val="000000"/>
                        </a:solidFill>
                        <a:effectLst/>
                        <a:latin typeface="Constantia" panose="02030602050306030303" pitchFamily="18" charset="0"/>
                      </a:endParaRPr>
                    </a:p>
                  </a:txBody>
                  <a:tcPr marL="7620" marR="7620" marT="7620" marB="0" anchor="ctr"/>
                </a:tc>
              </a:tr>
              <a:tr h="335105">
                <a:tc>
                  <a:txBody>
                    <a:bodyPr/>
                    <a:lstStyle/>
                    <a:p>
                      <a:pPr algn="l" fontAlgn="ctr"/>
                      <a:r>
                        <a:rPr lang="en-US" sz="1600" u="none" strike="noStrike" dirty="0">
                          <a:solidFill>
                            <a:schemeClr val="bg1"/>
                          </a:solidFill>
                          <a:effectLst/>
                        </a:rPr>
                        <a:t>Other expense</a:t>
                      </a:r>
                      <a:endParaRPr lang="en-US" sz="1600" b="0" i="1" u="none" strike="noStrike" dirty="0">
                        <a:solidFill>
                          <a:schemeClr val="bg1"/>
                        </a:solidFill>
                        <a:effectLst/>
                        <a:latin typeface="Constantia" panose="02030602050306030303" pitchFamily="18" charset="0"/>
                      </a:endParaRPr>
                    </a:p>
                  </a:txBody>
                  <a:tcPr marL="7620" marR="7620" marT="7620" marB="0" anchor="ctr">
                    <a:solidFill>
                      <a:schemeClr val="accent1">
                        <a:lumMod val="50000"/>
                      </a:schemeClr>
                    </a:solidFill>
                  </a:tcPr>
                </a:tc>
                <a:tc>
                  <a:txBody>
                    <a:bodyPr/>
                    <a:lstStyle/>
                    <a:p>
                      <a:pPr algn="l" fontAlgn="ctr"/>
                      <a:r>
                        <a:rPr lang="en-US" sz="1600" u="none" strike="noStrike" dirty="0" smtClean="0">
                          <a:effectLst/>
                        </a:rPr>
                        <a:t>Cloud Rental</a:t>
                      </a:r>
                      <a:endParaRPr lang="en-US" sz="1600" b="0" i="1" u="none" strike="noStrike" dirty="0">
                        <a:solidFill>
                          <a:srgbClr val="FFFFFF"/>
                        </a:solidFill>
                        <a:effectLst/>
                        <a:latin typeface="Constantia" panose="02030602050306030303" pitchFamily="18" charset="0"/>
                      </a:endParaRPr>
                    </a:p>
                  </a:txBody>
                  <a:tcPr marL="7620" marR="7620" marT="7620" marB="0" anchor="ctr">
                    <a:solidFill>
                      <a:schemeClr val="accent1"/>
                    </a:solidFill>
                  </a:tcPr>
                </a:tc>
                <a:tc>
                  <a:txBody>
                    <a:bodyPr/>
                    <a:lstStyle/>
                    <a:p>
                      <a:pPr algn="l" fontAlgn="ctr"/>
                      <a:r>
                        <a:rPr lang="en-US" sz="1600" u="none" strike="noStrike" dirty="0">
                          <a:effectLst/>
                        </a:rPr>
                        <a:t> </a:t>
                      </a:r>
                      <a:r>
                        <a:rPr lang="en-US" sz="1600" u="none" strike="noStrike" dirty="0" smtClean="0">
                          <a:effectLst/>
                        </a:rPr>
                        <a:t>9 month after</a:t>
                      </a:r>
                      <a:r>
                        <a:rPr lang="en-US" sz="1600" u="none" strike="noStrike" baseline="0" dirty="0" smtClean="0">
                          <a:effectLst/>
                        </a:rPr>
                        <a:t> Alfa release</a:t>
                      </a:r>
                      <a:endParaRPr lang="en-US" sz="1600" b="0" i="1" u="none" strike="noStrike" dirty="0">
                        <a:solidFill>
                          <a:srgbClr val="FFFFFF"/>
                        </a:solidFill>
                        <a:effectLst/>
                        <a:latin typeface="Constantia" panose="02030602050306030303" pitchFamily="18" charset="0"/>
                      </a:endParaRPr>
                    </a:p>
                  </a:txBody>
                  <a:tcPr marL="7620" marR="7620" marT="7620" marB="0" anchor="ctr"/>
                </a:tc>
                <a:tc>
                  <a:txBody>
                    <a:bodyPr/>
                    <a:lstStyle/>
                    <a:p>
                      <a:pPr algn="l" fontAlgn="ctr"/>
                      <a:r>
                        <a:rPr lang="en-US" sz="1600" u="none" strike="noStrike" dirty="0">
                          <a:effectLst/>
                        </a:rPr>
                        <a:t> </a:t>
                      </a:r>
                      <a:r>
                        <a:rPr lang="en-US" sz="1600" u="none" strike="noStrike" dirty="0" smtClean="0">
                          <a:effectLst/>
                        </a:rPr>
                        <a:t>9</a:t>
                      </a:r>
                      <a:endParaRPr lang="en-US" sz="1600" b="0" i="1" u="none" strike="noStrike" dirty="0">
                        <a:solidFill>
                          <a:srgbClr val="000000"/>
                        </a:solidFill>
                        <a:effectLst/>
                        <a:latin typeface="Constantia" panose="02030602050306030303" pitchFamily="18" charset="0"/>
                      </a:endParaRPr>
                    </a:p>
                  </a:txBody>
                  <a:tcPr marL="7620" marR="7620" marT="7620" marB="0" anchor="ctr"/>
                </a:tc>
                <a:tc>
                  <a:txBody>
                    <a:bodyPr/>
                    <a:lstStyle/>
                    <a:p>
                      <a:pPr algn="l" fontAlgn="ctr"/>
                      <a:r>
                        <a:rPr lang="en-US" sz="1600" u="none" strike="noStrike" dirty="0">
                          <a:effectLst/>
                        </a:rPr>
                        <a:t> </a:t>
                      </a:r>
                      <a:r>
                        <a:rPr lang="en-US" sz="1600" u="none" strike="noStrike" dirty="0" smtClean="0">
                          <a:effectLst/>
                        </a:rPr>
                        <a:t>$1000</a:t>
                      </a:r>
                      <a:endParaRPr lang="en-US" sz="1600" b="0" i="1" u="none" strike="noStrike" dirty="0">
                        <a:solidFill>
                          <a:srgbClr val="000000"/>
                        </a:solidFill>
                        <a:effectLst/>
                        <a:latin typeface="Constantia" panose="02030602050306030303" pitchFamily="18" charset="0"/>
                      </a:endParaRPr>
                    </a:p>
                  </a:txBody>
                  <a:tcPr marL="7620" marR="7620" marT="7620" marB="0" anchor="ctr"/>
                </a:tc>
                <a:tc>
                  <a:txBody>
                    <a:bodyPr/>
                    <a:lstStyle/>
                    <a:p>
                      <a:pPr algn="l" fontAlgn="ctr"/>
                      <a:r>
                        <a:rPr lang="en-US" sz="1600" u="none" strike="noStrike" dirty="0" smtClean="0">
                          <a:effectLst/>
                        </a:rPr>
                        <a:t>$9,000</a:t>
                      </a:r>
                      <a:endParaRPr lang="en-US" sz="1600" b="0" i="1" u="none" strike="noStrike" dirty="0">
                        <a:solidFill>
                          <a:srgbClr val="000000"/>
                        </a:solidFill>
                        <a:effectLst/>
                        <a:latin typeface="Constantia" panose="02030602050306030303" pitchFamily="18" charset="0"/>
                      </a:endParaRPr>
                    </a:p>
                  </a:txBody>
                  <a:tcPr marL="7620" marR="7620" marT="7620" marB="0" anchor="ctr"/>
                </a:tc>
              </a:tr>
              <a:tr h="335105">
                <a:tc>
                  <a:txBody>
                    <a:bodyPr/>
                    <a:lstStyle/>
                    <a:p>
                      <a:pPr algn="l" fontAlgn="ctr"/>
                      <a:r>
                        <a:rPr lang="en-US" sz="1600" u="none" strike="noStrike" dirty="0">
                          <a:solidFill>
                            <a:schemeClr val="bg1"/>
                          </a:solidFill>
                          <a:effectLst/>
                        </a:rPr>
                        <a:t> </a:t>
                      </a:r>
                      <a:endParaRPr lang="en-US" sz="1600" b="0" i="1" u="none" strike="noStrike" dirty="0">
                        <a:solidFill>
                          <a:schemeClr val="bg1"/>
                        </a:solidFill>
                        <a:effectLst/>
                        <a:latin typeface="Constantia" panose="02030602050306030303" pitchFamily="18" charset="0"/>
                      </a:endParaRPr>
                    </a:p>
                  </a:txBody>
                  <a:tcPr marL="7620" marR="7620" marT="7620" marB="0" anchor="ctr">
                    <a:solidFill>
                      <a:schemeClr val="accent1">
                        <a:lumMod val="50000"/>
                      </a:schemeClr>
                    </a:solidFill>
                  </a:tcPr>
                </a:tc>
                <a:tc>
                  <a:txBody>
                    <a:bodyPr/>
                    <a:lstStyle/>
                    <a:p>
                      <a:pPr algn="l" fontAlgn="ctr"/>
                      <a:r>
                        <a:rPr lang="en-US" sz="1600" u="none" strike="noStrike" dirty="0" smtClean="0">
                          <a:effectLst/>
                        </a:rPr>
                        <a:t>Domain rental</a:t>
                      </a:r>
                      <a:endParaRPr lang="en-US" sz="1600" b="0" i="1" u="none" strike="noStrike" dirty="0">
                        <a:solidFill>
                          <a:srgbClr val="FFFFFF"/>
                        </a:solidFill>
                        <a:effectLst/>
                        <a:latin typeface="Constantia" panose="02030602050306030303" pitchFamily="18" charset="0"/>
                      </a:endParaRPr>
                    </a:p>
                  </a:txBody>
                  <a:tcPr marL="7620" marR="7620" marT="7620" marB="0" anchor="ctr">
                    <a:solidFill>
                      <a:schemeClr val="accent1"/>
                    </a:solidFill>
                  </a:tcPr>
                </a:tc>
                <a:tc>
                  <a:txBody>
                    <a:bodyPr/>
                    <a:lstStyle/>
                    <a:p>
                      <a:pPr algn="l" fontAlgn="ctr"/>
                      <a:r>
                        <a:rPr lang="en-US" sz="1600" u="none" strike="noStrike" dirty="0">
                          <a:effectLst/>
                        </a:rPr>
                        <a:t> </a:t>
                      </a:r>
                      <a:r>
                        <a:rPr lang="en-US" sz="1600" u="none" strike="noStrike" dirty="0" smtClean="0">
                          <a:effectLst/>
                        </a:rPr>
                        <a:t>12 month</a:t>
                      </a:r>
                      <a:endParaRPr lang="en-US" sz="1600" b="0" i="1" u="none" strike="noStrike" dirty="0">
                        <a:solidFill>
                          <a:srgbClr val="FFFFFF"/>
                        </a:solidFill>
                        <a:effectLst/>
                        <a:latin typeface="Constantia" panose="02030602050306030303" pitchFamily="18" charset="0"/>
                      </a:endParaRPr>
                    </a:p>
                  </a:txBody>
                  <a:tcPr marL="7620" marR="7620" marT="7620" marB="0" anchor="ctr"/>
                </a:tc>
                <a:tc>
                  <a:txBody>
                    <a:bodyPr/>
                    <a:lstStyle/>
                    <a:p>
                      <a:pPr algn="l" fontAlgn="ctr"/>
                      <a:r>
                        <a:rPr lang="en-US" sz="1600" u="none" strike="noStrike" dirty="0">
                          <a:effectLst/>
                        </a:rPr>
                        <a:t> </a:t>
                      </a:r>
                      <a:r>
                        <a:rPr lang="en-US" sz="1600" u="none" strike="noStrike" dirty="0" smtClean="0">
                          <a:effectLst/>
                        </a:rPr>
                        <a:t>12</a:t>
                      </a:r>
                      <a:endParaRPr lang="en-US" sz="1600" b="0" i="1" u="none" strike="noStrike" dirty="0">
                        <a:solidFill>
                          <a:srgbClr val="000000"/>
                        </a:solidFill>
                        <a:effectLst/>
                        <a:latin typeface="Constantia" panose="02030602050306030303" pitchFamily="18" charset="0"/>
                      </a:endParaRPr>
                    </a:p>
                  </a:txBody>
                  <a:tcPr marL="7620" marR="7620" marT="7620" marB="0" anchor="ctr"/>
                </a:tc>
                <a:tc>
                  <a:txBody>
                    <a:bodyPr/>
                    <a:lstStyle/>
                    <a:p>
                      <a:pPr algn="l" fontAlgn="ctr"/>
                      <a:r>
                        <a:rPr lang="en-US" sz="1600" u="none" strike="noStrike" dirty="0">
                          <a:effectLst/>
                        </a:rPr>
                        <a:t> </a:t>
                      </a:r>
                      <a:r>
                        <a:rPr lang="en-US" sz="1600" u="none" strike="noStrike" dirty="0" smtClean="0">
                          <a:effectLst/>
                        </a:rPr>
                        <a:t>$50</a:t>
                      </a:r>
                      <a:endParaRPr lang="en-US" sz="1600" b="0" i="1" u="none" strike="noStrike" dirty="0">
                        <a:solidFill>
                          <a:srgbClr val="000000"/>
                        </a:solidFill>
                        <a:effectLst/>
                        <a:latin typeface="Constantia" panose="02030602050306030303" pitchFamily="18" charset="0"/>
                      </a:endParaRPr>
                    </a:p>
                  </a:txBody>
                  <a:tcPr marL="7620" marR="7620" marT="7620" marB="0" anchor="ctr"/>
                </a:tc>
                <a:tc>
                  <a:txBody>
                    <a:bodyPr/>
                    <a:lstStyle/>
                    <a:p>
                      <a:pPr algn="l" fontAlgn="ctr"/>
                      <a:r>
                        <a:rPr lang="en-US" sz="1600" u="none" strike="noStrike" dirty="0" smtClean="0">
                          <a:effectLst/>
                        </a:rPr>
                        <a:t>$600</a:t>
                      </a:r>
                      <a:endParaRPr lang="en-US" sz="1600" b="0" i="1" u="none" strike="noStrike" dirty="0">
                        <a:solidFill>
                          <a:srgbClr val="000000"/>
                        </a:solidFill>
                        <a:effectLst/>
                        <a:latin typeface="Constantia" panose="02030602050306030303" pitchFamily="18" charset="0"/>
                      </a:endParaRPr>
                    </a:p>
                  </a:txBody>
                  <a:tcPr marL="7620" marR="7620" marT="7620" marB="0" anchor="ctr"/>
                </a:tc>
              </a:tr>
              <a:tr h="335105">
                <a:tc>
                  <a:txBody>
                    <a:bodyPr/>
                    <a:lstStyle/>
                    <a:p>
                      <a:pPr algn="l" fontAlgn="ctr"/>
                      <a:r>
                        <a:rPr lang="en-US" sz="1600" u="none" strike="noStrike" dirty="0">
                          <a:solidFill>
                            <a:schemeClr val="bg1"/>
                          </a:solidFill>
                          <a:effectLst/>
                        </a:rPr>
                        <a:t> </a:t>
                      </a:r>
                      <a:endParaRPr lang="en-US" sz="1600" b="0" i="1" u="none" strike="noStrike" dirty="0">
                        <a:solidFill>
                          <a:schemeClr val="bg1"/>
                        </a:solidFill>
                        <a:effectLst/>
                        <a:latin typeface="Constantia" panose="02030602050306030303" pitchFamily="18" charset="0"/>
                      </a:endParaRPr>
                    </a:p>
                  </a:txBody>
                  <a:tcPr marL="7620" marR="7620" marT="7620" marB="0" anchor="ctr">
                    <a:solidFill>
                      <a:schemeClr val="accent1">
                        <a:lumMod val="50000"/>
                      </a:schemeClr>
                    </a:solidFill>
                  </a:tcPr>
                </a:tc>
                <a:tc>
                  <a:txBody>
                    <a:bodyPr/>
                    <a:lstStyle/>
                    <a:p>
                      <a:pPr algn="l" fontAlgn="ctr"/>
                      <a:r>
                        <a:rPr lang="en-US" sz="1600" u="none" strike="noStrike" dirty="0">
                          <a:effectLst/>
                        </a:rPr>
                        <a:t>travel</a:t>
                      </a:r>
                      <a:endParaRPr lang="en-US" sz="1600" b="0" i="1" u="none" strike="noStrike" dirty="0">
                        <a:solidFill>
                          <a:srgbClr val="FFFFFF"/>
                        </a:solidFill>
                        <a:effectLst/>
                        <a:latin typeface="Constantia" panose="02030602050306030303" pitchFamily="18" charset="0"/>
                      </a:endParaRPr>
                    </a:p>
                  </a:txBody>
                  <a:tcPr marL="7620" marR="7620" marT="7620" marB="0" anchor="ctr">
                    <a:solidFill>
                      <a:schemeClr val="accent1"/>
                    </a:solidFill>
                  </a:tcPr>
                </a:tc>
                <a:tc>
                  <a:txBody>
                    <a:bodyPr/>
                    <a:lstStyle/>
                    <a:p>
                      <a:pPr algn="l" fontAlgn="ctr"/>
                      <a:r>
                        <a:rPr lang="en-US" sz="1600" u="none" strike="noStrike" dirty="0">
                          <a:effectLst/>
                        </a:rPr>
                        <a:t> </a:t>
                      </a:r>
                      <a:r>
                        <a:rPr lang="en-US" sz="1600" u="none" strike="noStrike" dirty="0" smtClean="0">
                          <a:effectLst/>
                        </a:rPr>
                        <a:t>every</a:t>
                      </a:r>
                      <a:r>
                        <a:rPr lang="en-US" sz="1600" u="none" strike="noStrike" baseline="0" dirty="0" smtClean="0">
                          <a:effectLst/>
                        </a:rPr>
                        <a:t> month for marketing/meeting travel</a:t>
                      </a:r>
                      <a:endParaRPr lang="en-US" sz="1600" b="0" i="1" u="none" strike="noStrike" dirty="0">
                        <a:solidFill>
                          <a:srgbClr val="FFFFFF"/>
                        </a:solidFill>
                        <a:effectLst/>
                        <a:latin typeface="Constantia" panose="02030602050306030303" pitchFamily="18" charset="0"/>
                      </a:endParaRPr>
                    </a:p>
                  </a:txBody>
                  <a:tcPr marL="7620" marR="7620" marT="7620" marB="0" anchor="ctr"/>
                </a:tc>
                <a:tc>
                  <a:txBody>
                    <a:bodyPr/>
                    <a:lstStyle/>
                    <a:p>
                      <a:pPr algn="l" fontAlgn="ctr"/>
                      <a:r>
                        <a:rPr lang="en-US" sz="1600" u="none" strike="noStrike" dirty="0">
                          <a:effectLst/>
                        </a:rPr>
                        <a:t> </a:t>
                      </a:r>
                      <a:r>
                        <a:rPr lang="en-US" sz="1600" u="none" strike="noStrike" dirty="0" smtClean="0">
                          <a:effectLst/>
                        </a:rPr>
                        <a:t>12</a:t>
                      </a:r>
                      <a:endParaRPr lang="en-US" sz="1600" b="0" i="1" u="none" strike="noStrike" dirty="0">
                        <a:solidFill>
                          <a:srgbClr val="000000"/>
                        </a:solidFill>
                        <a:effectLst/>
                        <a:latin typeface="Constantia" panose="02030602050306030303" pitchFamily="18" charset="0"/>
                      </a:endParaRPr>
                    </a:p>
                  </a:txBody>
                  <a:tcPr marL="7620" marR="7620" marT="7620" marB="0" anchor="ctr"/>
                </a:tc>
                <a:tc>
                  <a:txBody>
                    <a:bodyPr/>
                    <a:lstStyle/>
                    <a:p>
                      <a:pPr algn="l" fontAlgn="ctr"/>
                      <a:r>
                        <a:rPr lang="en-US" sz="1600" u="none" strike="noStrike" dirty="0">
                          <a:effectLst/>
                        </a:rPr>
                        <a:t> </a:t>
                      </a:r>
                      <a:r>
                        <a:rPr lang="en-US" sz="1600" u="none" strike="noStrike" dirty="0" smtClean="0">
                          <a:effectLst/>
                        </a:rPr>
                        <a:t>$1000</a:t>
                      </a:r>
                      <a:endParaRPr lang="en-US" sz="1600" b="0" i="1" u="none" strike="noStrike" dirty="0">
                        <a:solidFill>
                          <a:srgbClr val="000000"/>
                        </a:solidFill>
                        <a:effectLst/>
                        <a:latin typeface="Constantia" panose="02030602050306030303" pitchFamily="18" charset="0"/>
                      </a:endParaRPr>
                    </a:p>
                  </a:txBody>
                  <a:tcPr marL="7620" marR="7620" marT="7620" marB="0" anchor="ctr"/>
                </a:tc>
                <a:tc>
                  <a:txBody>
                    <a:bodyPr/>
                    <a:lstStyle/>
                    <a:p>
                      <a:pPr algn="l" fontAlgn="ctr"/>
                      <a:r>
                        <a:rPr lang="en-US" sz="1600" u="none" strike="noStrike" dirty="0">
                          <a:effectLst/>
                        </a:rPr>
                        <a:t> </a:t>
                      </a:r>
                      <a:r>
                        <a:rPr lang="en-US" sz="1600" u="none" strike="noStrike" dirty="0" smtClean="0">
                          <a:effectLst/>
                        </a:rPr>
                        <a:t>$12,000</a:t>
                      </a:r>
                      <a:endParaRPr lang="en-US" sz="1600" b="0" i="1" u="none" strike="noStrike" dirty="0">
                        <a:solidFill>
                          <a:srgbClr val="000000"/>
                        </a:solidFill>
                        <a:effectLst/>
                        <a:latin typeface="Constantia" panose="02030602050306030303" pitchFamily="18" charset="0"/>
                      </a:endParaRPr>
                    </a:p>
                  </a:txBody>
                  <a:tcPr marL="7620" marR="7620" marT="7620" marB="0" anchor="ctr"/>
                </a:tc>
              </a:tr>
              <a:tr h="335105">
                <a:tc>
                  <a:txBody>
                    <a:bodyPr/>
                    <a:lstStyle/>
                    <a:p>
                      <a:pPr algn="l" fontAlgn="ctr"/>
                      <a:r>
                        <a:rPr lang="en-US" sz="1600" u="none" strike="noStrike" dirty="0">
                          <a:solidFill>
                            <a:schemeClr val="bg1"/>
                          </a:solidFill>
                          <a:effectLst/>
                        </a:rPr>
                        <a:t> </a:t>
                      </a:r>
                      <a:endParaRPr lang="en-US" sz="1600" b="0" i="1" u="none" strike="noStrike" dirty="0">
                        <a:solidFill>
                          <a:schemeClr val="bg1"/>
                        </a:solidFill>
                        <a:effectLst/>
                        <a:latin typeface="Constantia" panose="02030602050306030303" pitchFamily="18" charset="0"/>
                      </a:endParaRPr>
                    </a:p>
                  </a:txBody>
                  <a:tcPr marL="7620" marR="7620" marT="7620" marB="0" anchor="ctr">
                    <a:solidFill>
                      <a:schemeClr val="accent1">
                        <a:lumMod val="50000"/>
                      </a:schemeClr>
                    </a:solidFill>
                  </a:tcPr>
                </a:tc>
                <a:tc>
                  <a:txBody>
                    <a:bodyPr/>
                    <a:lstStyle/>
                    <a:p>
                      <a:pPr algn="l" fontAlgn="ctr"/>
                      <a:r>
                        <a:rPr lang="en-US" sz="1600" u="none" strike="noStrike" dirty="0" err="1">
                          <a:effectLst/>
                        </a:rPr>
                        <a:t>Backoffice</a:t>
                      </a:r>
                      <a:r>
                        <a:rPr lang="en-US" sz="1600" u="none" strike="noStrike" dirty="0">
                          <a:effectLst/>
                        </a:rPr>
                        <a:t> </a:t>
                      </a:r>
                      <a:endParaRPr lang="en-US" sz="1600" b="0" i="1" u="none" strike="noStrike" dirty="0">
                        <a:solidFill>
                          <a:srgbClr val="FFFFFF"/>
                        </a:solidFill>
                        <a:effectLst/>
                        <a:latin typeface="Constantia" panose="02030602050306030303" pitchFamily="18" charset="0"/>
                      </a:endParaRPr>
                    </a:p>
                  </a:txBody>
                  <a:tcPr marL="7620" marR="7620" marT="7620" marB="0" anchor="ctr">
                    <a:solidFill>
                      <a:schemeClr val="accent1"/>
                    </a:solidFill>
                  </a:tcPr>
                </a:tc>
                <a:tc>
                  <a:txBody>
                    <a:bodyPr/>
                    <a:lstStyle/>
                    <a:p>
                      <a:pPr algn="l" fontAlgn="ctr"/>
                      <a:r>
                        <a:rPr lang="en-US" sz="1600" u="none" strike="noStrike" dirty="0">
                          <a:effectLst/>
                        </a:rPr>
                        <a:t>payroll</a:t>
                      </a:r>
                      <a:endParaRPr lang="en-US" sz="1600" b="0" i="1" u="none" strike="noStrike" dirty="0">
                        <a:solidFill>
                          <a:srgbClr val="FFFFFF"/>
                        </a:solidFill>
                        <a:effectLst/>
                        <a:latin typeface="Constantia" panose="02030602050306030303" pitchFamily="18" charset="0"/>
                      </a:endParaRPr>
                    </a:p>
                  </a:txBody>
                  <a:tcPr marL="7620" marR="7620" marT="7620" marB="0" anchor="ctr"/>
                </a:tc>
                <a:tc>
                  <a:txBody>
                    <a:bodyPr/>
                    <a:lstStyle/>
                    <a:p>
                      <a:pPr algn="l" fontAlgn="ctr"/>
                      <a:r>
                        <a:rPr lang="en-US" sz="1600" u="none" strike="noStrike" dirty="0">
                          <a:effectLst/>
                        </a:rPr>
                        <a:t> </a:t>
                      </a:r>
                      <a:r>
                        <a:rPr lang="en-US" sz="1600" u="none" strike="noStrike" dirty="0" smtClean="0">
                          <a:effectLst/>
                        </a:rPr>
                        <a:t>12</a:t>
                      </a:r>
                      <a:endParaRPr lang="en-US" sz="1600" b="0" i="1" u="none" strike="noStrike" dirty="0">
                        <a:solidFill>
                          <a:srgbClr val="000000"/>
                        </a:solidFill>
                        <a:effectLst/>
                        <a:latin typeface="Constantia" panose="02030602050306030303" pitchFamily="18" charset="0"/>
                      </a:endParaRPr>
                    </a:p>
                  </a:txBody>
                  <a:tcPr marL="7620" marR="7620" marT="7620" marB="0" anchor="ctr"/>
                </a:tc>
                <a:tc>
                  <a:txBody>
                    <a:bodyPr/>
                    <a:lstStyle/>
                    <a:p>
                      <a:pPr algn="l" fontAlgn="ctr"/>
                      <a:r>
                        <a:rPr lang="en-US" sz="1600" u="none" strike="noStrike" dirty="0">
                          <a:effectLst/>
                        </a:rPr>
                        <a:t> </a:t>
                      </a:r>
                      <a:r>
                        <a:rPr lang="en-US" sz="1600" u="none" strike="noStrike" dirty="0" smtClean="0">
                          <a:effectLst/>
                        </a:rPr>
                        <a:t>$1000</a:t>
                      </a:r>
                      <a:endParaRPr lang="en-US" sz="1600" b="0" i="1" u="none" strike="noStrike" dirty="0">
                        <a:solidFill>
                          <a:srgbClr val="000000"/>
                        </a:solidFill>
                        <a:effectLst/>
                        <a:latin typeface="Constantia" panose="02030602050306030303" pitchFamily="18" charset="0"/>
                      </a:endParaRPr>
                    </a:p>
                  </a:txBody>
                  <a:tcPr marL="7620" marR="7620" marT="7620" marB="0" anchor="ctr"/>
                </a:tc>
                <a:tc>
                  <a:txBody>
                    <a:bodyPr/>
                    <a:lstStyle/>
                    <a:p>
                      <a:pPr algn="l" fontAlgn="ctr"/>
                      <a:r>
                        <a:rPr lang="en-US" sz="1600" u="none" strike="noStrike" dirty="0">
                          <a:effectLst/>
                        </a:rPr>
                        <a:t> </a:t>
                      </a:r>
                      <a:r>
                        <a:rPr lang="en-US" sz="1600" u="none" strike="noStrike" dirty="0" smtClean="0">
                          <a:effectLst/>
                        </a:rPr>
                        <a:t>$12,000</a:t>
                      </a:r>
                      <a:endParaRPr lang="en-US" sz="1600" b="0" i="1" u="none" strike="noStrike" dirty="0">
                        <a:solidFill>
                          <a:srgbClr val="000000"/>
                        </a:solidFill>
                        <a:effectLst/>
                        <a:latin typeface="Constantia" panose="02030602050306030303" pitchFamily="18" charset="0"/>
                      </a:endParaRPr>
                    </a:p>
                  </a:txBody>
                  <a:tcPr marL="7620" marR="7620" marT="7620" marB="0" anchor="ctr"/>
                </a:tc>
              </a:tr>
              <a:tr h="335105">
                <a:tc>
                  <a:txBody>
                    <a:bodyPr/>
                    <a:lstStyle/>
                    <a:p>
                      <a:pPr algn="l" fontAlgn="ctr"/>
                      <a:endParaRPr lang="en-US" sz="1600" b="0" i="1" u="none" strike="noStrike" dirty="0">
                        <a:solidFill>
                          <a:schemeClr val="bg1"/>
                        </a:solidFill>
                        <a:effectLst/>
                        <a:latin typeface="Constantia" panose="02030602050306030303" pitchFamily="18" charset="0"/>
                      </a:endParaRPr>
                    </a:p>
                  </a:txBody>
                  <a:tcPr marL="7620" marR="7620" marT="7620" marB="0" anchor="ctr">
                    <a:solidFill>
                      <a:schemeClr val="accent1">
                        <a:lumMod val="50000"/>
                      </a:schemeClr>
                    </a:solidFill>
                  </a:tcPr>
                </a:tc>
                <a:tc>
                  <a:txBody>
                    <a:bodyPr/>
                    <a:lstStyle/>
                    <a:p>
                      <a:pPr algn="l" fontAlgn="ctr"/>
                      <a:r>
                        <a:rPr lang="en-US" sz="1600" u="none" strike="noStrike" kern="1200" dirty="0" smtClean="0">
                          <a:solidFill>
                            <a:schemeClr val="dk1"/>
                          </a:solidFill>
                          <a:effectLst/>
                          <a:latin typeface="+mn-lt"/>
                          <a:ea typeface="+mn-ea"/>
                          <a:cs typeface="+mn-cs"/>
                        </a:rPr>
                        <a:t>Others</a:t>
                      </a:r>
                      <a:endParaRPr lang="en-US" sz="1600" u="none" strike="noStrike" kern="1200" dirty="0">
                        <a:solidFill>
                          <a:schemeClr val="dk1"/>
                        </a:solidFill>
                        <a:effectLst/>
                        <a:latin typeface="+mn-lt"/>
                        <a:ea typeface="+mn-ea"/>
                        <a:cs typeface="+mn-cs"/>
                      </a:endParaRPr>
                    </a:p>
                  </a:txBody>
                  <a:tcPr marL="7620" marR="7620" marT="7620" marB="0" anchor="ctr">
                    <a:solidFill>
                      <a:schemeClr val="accent1"/>
                    </a:solidFill>
                  </a:tcPr>
                </a:tc>
                <a:tc>
                  <a:txBody>
                    <a:bodyPr/>
                    <a:lstStyle/>
                    <a:p>
                      <a:pPr algn="l" fontAlgn="ctr"/>
                      <a:endParaRPr lang="en-US" sz="1600" b="0" i="1" u="none" strike="noStrike" dirty="0">
                        <a:solidFill>
                          <a:srgbClr val="FFFFFF"/>
                        </a:solidFill>
                        <a:effectLst/>
                        <a:latin typeface="Constantia" panose="02030602050306030303" pitchFamily="18" charset="0"/>
                      </a:endParaRPr>
                    </a:p>
                  </a:txBody>
                  <a:tcPr marL="7620" marR="7620" marT="7620" marB="0" anchor="ctr"/>
                </a:tc>
                <a:tc>
                  <a:txBody>
                    <a:bodyPr/>
                    <a:lstStyle/>
                    <a:p>
                      <a:pPr algn="l" fontAlgn="ctr"/>
                      <a:endParaRPr lang="en-US" sz="1600" b="0" i="1" u="none" strike="noStrike" dirty="0">
                        <a:solidFill>
                          <a:srgbClr val="000000"/>
                        </a:solidFill>
                        <a:effectLst/>
                        <a:latin typeface="Constantia" panose="02030602050306030303" pitchFamily="18" charset="0"/>
                      </a:endParaRPr>
                    </a:p>
                  </a:txBody>
                  <a:tcPr marL="7620" marR="7620" marT="7620" marB="0" anchor="ctr"/>
                </a:tc>
                <a:tc>
                  <a:txBody>
                    <a:bodyPr/>
                    <a:lstStyle/>
                    <a:p>
                      <a:pPr algn="l" fontAlgn="ctr"/>
                      <a:endParaRPr lang="en-US" sz="1600" b="0" i="1" u="none" strike="noStrike" dirty="0">
                        <a:solidFill>
                          <a:srgbClr val="000000"/>
                        </a:solidFill>
                        <a:effectLst/>
                        <a:latin typeface="Constantia" panose="02030602050306030303" pitchFamily="18" charset="0"/>
                      </a:endParaRPr>
                    </a:p>
                  </a:txBody>
                  <a:tcPr marL="7620" marR="7620" marT="7620" marB="0" anchor="ctr"/>
                </a:tc>
                <a:tc>
                  <a:txBody>
                    <a:bodyPr/>
                    <a:lstStyle/>
                    <a:p>
                      <a:pPr algn="l" fontAlgn="ctr"/>
                      <a:endParaRPr lang="en-US" sz="1600" b="0" i="1" u="none" strike="noStrike" dirty="0">
                        <a:solidFill>
                          <a:srgbClr val="000000"/>
                        </a:solidFill>
                        <a:effectLst/>
                        <a:latin typeface="Constantia" panose="02030602050306030303" pitchFamily="18" charset="0"/>
                      </a:endParaRPr>
                    </a:p>
                  </a:txBody>
                  <a:tcPr marL="7620" marR="7620" marT="7620" marB="0" anchor="ctr"/>
                </a:tc>
              </a:tr>
              <a:tr h="550337">
                <a:tc>
                  <a:txBody>
                    <a:bodyPr/>
                    <a:lstStyle/>
                    <a:p>
                      <a:pPr algn="l" fontAlgn="ctr"/>
                      <a:r>
                        <a:rPr lang="en-US" sz="1600" u="none" strike="noStrike" dirty="0" smtClean="0">
                          <a:solidFill>
                            <a:schemeClr val="bg1"/>
                          </a:solidFill>
                          <a:effectLst/>
                        </a:rPr>
                        <a:t>Release 1 Financial </a:t>
                      </a:r>
                      <a:r>
                        <a:rPr lang="en-US" sz="1600" u="none" strike="noStrike" dirty="0">
                          <a:solidFill>
                            <a:schemeClr val="bg1"/>
                          </a:solidFill>
                          <a:effectLst/>
                        </a:rPr>
                        <a:t>Needs</a:t>
                      </a:r>
                      <a:endParaRPr lang="en-US" sz="1600" b="0" i="1" u="none" strike="noStrike" dirty="0">
                        <a:solidFill>
                          <a:schemeClr val="bg1"/>
                        </a:solidFill>
                        <a:effectLst/>
                        <a:latin typeface="Constantia" panose="02030602050306030303" pitchFamily="18" charset="0"/>
                      </a:endParaRPr>
                    </a:p>
                  </a:txBody>
                  <a:tcPr marL="7620" marR="7620" marT="7620" marB="0" anchor="ctr">
                    <a:solidFill>
                      <a:schemeClr val="accent1">
                        <a:lumMod val="50000"/>
                      </a:schemeClr>
                    </a:solidFill>
                  </a:tcPr>
                </a:tc>
                <a:tc gridSpan="4">
                  <a:txBody>
                    <a:bodyPr/>
                    <a:lstStyle/>
                    <a:p>
                      <a:pPr algn="l" fontAlgn="ctr"/>
                      <a:r>
                        <a:rPr lang="en-US" sz="1600" u="none" strike="noStrike" dirty="0">
                          <a:effectLst/>
                        </a:rPr>
                        <a:t> </a:t>
                      </a:r>
                      <a:endParaRPr lang="en-US" sz="1600" b="0" i="1" u="none" strike="noStrike" dirty="0">
                        <a:solidFill>
                          <a:srgbClr val="FFFFFF"/>
                        </a:solidFill>
                        <a:effectLst/>
                        <a:latin typeface="Constantia" panose="02030602050306030303" pitchFamily="18" charset="0"/>
                      </a:endParaRPr>
                    </a:p>
                  </a:txBody>
                  <a:tcPr marL="7620" marR="7620" marT="7620" marB="0"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r>
                        <a:rPr lang="en-US" sz="1600" u="none" strike="noStrike" kern="1200" dirty="0" smtClean="0">
                          <a:solidFill>
                            <a:schemeClr val="dk1"/>
                          </a:solidFill>
                          <a:effectLst/>
                          <a:latin typeface="+mn-lt"/>
                          <a:ea typeface="+mn-ea"/>
                          <a:cs typeface="+mn-cs"/>
                        </a:rPr>
                        <a:t>~$500,000</a:t>
                      </a:r>
                      <a:endParaRPr lang="en-US" sz="1600" u="none" strike="noStrike" kern="1200" dirty="0">
                        <a:solidFill>
                          <a:schemeClr val="dk1"/>
                        </a:solidFill>
                        <a:effectLst/>
                        <a:latin typeface="+mn-lt"/>
                        <a:ea typeface="+mn-ea"/>
                        <a:cs typeface="+mn-cs"/>
                      </a:endParaRPr>
                    </a:p>
                  </a:txBody>
                  <a:tcPr marL="7620" marR="7620" marT="7620" marB="0" anchor="ctr"/>
                </a:tc>
              </a:tr>
            </a:tbl>
          </a:graphicData>
        </a:graphic>
      </p:graphicFrame>
    </p:spTree>
    <p:extLst>
      <p:ext uri="{BB962C8B-B14F-4D97-AF65-F5344CB8AC3E}">
        <p14:creationId xmlns:p14="http://schemas.microsoft.com/office/powerpoint/2010/main" val="27990897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Funding </a:t>
            </a:r>
            <a:r>
              <a:rPr lang="en-US" dirty="0" smtClean="0"/>
              <a:t>Request</a:t>
            </a:r>
            <a:endParaRPr lang="en-US" dirty="0"/>
          </a:p>
        </p:txBody>
      </p:sp>
      <p:sp>
        <p:nvSpPr>
          <p:cNvPr id="3" name="Content Placeholder 2"/>
          <p:cNvSpPr>
            <a:spLocks noGrp="1"/>
          </p:cNvSpPr>
          <p:nvPr>
            <p:ph idx="1"/>
          </p:nvPr>
        </p:nvSpPr>
        <p:spPr>
          <a:xfrm>
            <a:off x="838200" y="1816999"/>
            <a:ext cx="10515600" cy="4351338"/>
          </a:xfrm>
        </p:spPr>
        <p:txBody>
          <a:bodyPr/>
          <a:lstStyle/>
          <a:p>
            <a:r>
              <a:rPr lang="en-US" sz="4400" dirty="0" smtClean="0"/>
              <a:t>Asking $500,000 USD for 10% of the company</a:t>
            </a:r>
            <a:endParaRPr lang="en-US" sz="4400" dirty="0" smtClean="0"/>
          </a:p>
          <a:p>
            <a:endParaRPr lang="en-US" dirty="0"/>
          </a:p>
        </p:txBody>
      </p:sp>
    </p:spTree>
    <p:extLst>
      <p:ext uri="{BB962C8B-B14F-4D97-AF65-F5344CB8AC3E}">
        <p14:creationId xmlns:p14="http://schemas.microsoft.com/office/powerpoint/2010/main" val="22621248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Industry Trends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79714" y="1825625"/>
            <a:ext cx="9098081" cy="4643121"/>
          </a:xfrm>
          <a:prstGeom prst="rect">
            <a:avLst/>
          </a:prstGeom>
        </p:spPr>
      </p:pic>
    </p:spTree>
    <p:extLst>
      <p:ext uri="{BB962C8B-B14F-4D97-AF65-F5344CB8AC3E}">
        <p14:creationId xmlns:p14="http://schemas.microsoft.com/office/powerpoint/2010/main" val="17885196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Industry </a:t>
            </a:r>
            <a:r>
              <a:rPr lang="en-US" dirty="0" smtClean="0"/>
              <a:t>Trends Continue</a:t>
            </a:r>
            <a:endParaRPr lang="en-US" dirty="0"/>
          </a:p>
        </p:txBody>
      </p:sp>
      <p:pic>
        <p:nvPicPr>
          <p:cNvPr id="4" name="Content Placeholder 3"/>
          <p:cNvPicPr>
            <a:picLocks noGrp="1" noChangeAspect="1"/>
          </p:cNvPicPr>
          <p:nvPr>
            <p:ph idx="1"/>
          </p:nvPr>
        </p:nvPicPr>
        <p:blipFill>
          <a:blip r:embed="rId2"/>
          <a:stretch>
            <a:fillRect/>
          </a:stretch>
        </p:blipFill>
        <p:spPr>
          <a:xfrm>
            <a:off x="1862821" y="1825625"/>
            <a:ext cx="8466357" cy="4351338"/>
          </a:xfrm>
          <a:prstGeom prst="rect">
            <a:avLst/>
          </a:prstGeom>
        </p:spPr>
      </p:pic>
    </p:spTree>
    <p:extLst>
      <p:ext uri="{BB962C8B-B14F-4D97-AF65-F5344CB8AC3E}">
        <p14:creationId xmlns:p14="http://schemas.microsoft.com/office/powerpoint/2010/main" val="6152336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Industry Trends Continue</a:t>
            </a:r>
          </a:p>
        </p:txBody>
      </p:sp>
      <p:pic>
        <p:nvPicPr>
          <p:cNvPr id="4" name="Content Placeholder 3"/>
          <p:cNvPicPr>
            <a:picLocks noGrp="1" noChangeAspect="1"/>
          </p:cNvPicPr>
          <p:nvPr>
            <p:ph idx="1"/>
          </p:nvPr>
        </p:nvPicPr>
        <p:blipFill>
          <a:blip r:embed="rId2"/>
          <a:stretch>
            <a:fillRect/>
          </a:stretch>
        </p:blipFill>
        <p:spPr>
          <a:xfrm>
            <a:off x="1851363" y="1825625"/>
            <a:ext cx="8489273" cy="4351338"/>
          </a:xfrm>
          <a:prstGeom prst="rect">
            <a:avLst/>
          </a:prstGeom>
        </p:spPr>
      </p:pic>
    </p:spTree>
    <p:extLst>
      <p:ext uri="{BB962C8B-B14F-4D97-AF65-F5344CB8AC3E}">
        <p14:creationId xmlns:p14="http://schemas.microsoft.com/office/powerpoint/2010/main" val="21254648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Industry Trends Continue</a:t>
            </a:r>
          </a:p>
        </p:txBody>
      </p:sp>
      <p:pic>
        <p:nvPicPr>
          <p:cNvPr id="4" name="Content Placeholder 3"/>
          <p:cNvPicPr>
            <a:picLocks noGrp="1" noChangeAspect="1"/>
          </p:cNvPicPr>
          <p:nvPr>
            <p:ph idx="1"/>
          </p:nvPr>
        </p:nvPicPr>
        <p:blipFill>
          <a:blip r:embed="rId2"/>
          <a:stretch>
            <a:fillRect/>
          </a:stretch>
        </p:blipFill>
        <p:spPr>
          <a:xfrm>
            <a:off x="1878233" y="1825625"/>
            <a:ext cx="8435533" cy="4351338"/>
          </a:xfrm>
          <a:prstGeom prst="rect">
            <a:avLst/>
          </a:prstGeom>
        </p:spPr>
      </p:pic>
    </p:spTree>
    <p:extLst>
      <p:ext uri="{BB962C8B-B14F-4D97-AF65-F5344CB8AC3E}">
        <p14:creationId xmlns:p14="http://schemas.microsoft.com/office/powerpoint/2010/main" val="18864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Industry Trends Continue</a:t>
            </a:r>
          </a:p>
        </p:txBody>
      </p:sp>
      <p:pic>
        <p:nvPicPr>
          <p:cNvPr id="4" name="Content Placeholder 3"/>
          <p:cNvPicPr>
            <a:picLocks noGrp="1" noChangeAspect="1"/>
          </p:cNvPicPr>
          <p:nvPr>
            <p:ph idx="1"/>
          </p:nvPr>
        </p:nvPicPr>
        <p:blipFill>
          <a:blip r:embed="rId2"/>
          <a:stretch>
            <a:fillRect/>
          </a:stretch>
        </p:blipFill>
        <p:spPr>
          <a:xfrm>
            <a:off x="1948950" y="1825625"/>
            <a:ext cx="8294099" cy="4351338"/>
          </a:xfrm>
          <a:prstGeom prst="rect">
            <a:avLst/>
          </a:prstGeom>
        </p:spPr>
      </p:pic>
    </p:spTree>
    <p:extLst>
      <p:ext uri="{BB962C8B-B14F-4D97-AF65-F5344CB8AC3E}">
        <p14:creationId xmlns:p14="http://schemas.microsoft.com/office/powerpoint/2010/main" val="37160634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Industry Trends Continue</a:t>
            </a:r>
          </a:p>
        </p:txBody>
      </p:sp>
      <p:pic>
        <p:nvPicPr>
          <p:cNvPr id="4" name="Content Placeholder 3"/>
          <p:cNvPicPr>
            <a:picLocks noGrp="1" noChangeAspect="1"/>
          </p:cNvPicPr>
          <p:nvPr>
            <p:ph idx="1"/>
          </p:nvPr>
        </p:nvPicPr>
        <p:blipFill>
          <a:blip r:embed="rId2"/>
          <a:stretch>
            <a:fillRect/>
          </a:stretch>
        </p:blipFill>
        <p:spPr>
          <a:xfrm>
            <a:off x="1943144" y="1825625"/>
            <a:ext cx="8305711" cy="4351338"/>
          </a:xfrm>
          <a:prstGeom prst="rect">
            <a:avLst/>
          </a:prstGeom>
        </p:spPr>
      </p:pic>
    </p:spTree>
    <p:extLst>
      <p:ext uri="{BB962C8B-B14F-4D97-AF65-F5344CB8AC3E}">
        <p14:creationId xmlns:p14="http://schemas.microsoft.com/office/powerpoint/2010/main" val="27407034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5463</TotalTime>
  <Words>1857</Words>
  <Application>Microsoft Office PowerPoint</Application>
  <PresentationFormat>Widescreen</PresentationFormat>
  <Paragraphs>1365</Paragraphs>
  <Slides>37</Slides>
  <Notes>0</Notes>
  <HiddenSlides>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Calibri Light</vt:lpstr>
      <vt:lpstr>Constantia</vt:lpstr>
      <vt:lpstr>Corbel</vt:lpstr>
      <vt:lpstr>Tempus Sans ITC</vt:lpstr>
      <vt:lpstr>Wingdings</vt:lpstr>
      <vt:lpstr>Office Theme</vt:lpstr>
      <vt:lpstr>VisPlayer, 3DShape,  by OneCompany</vt:lpstr>
      <vt:lpstr>General 3D design (CAD) Market </vt:lpstr>
      <vt:lpstr>PowerPoint Presentation</vt:lpstr>
      <vt:lpstr>Industry Trends</vt:lpstr>
      <vt:lpstr>Industry Trends Continue</vt:lpstr>
      <vt:lpstr>Industry Trends Continue</vt:lpstr>
      <vt:lpstr>Industry Trends Continue</vt:lpstr>
      <vt:lpstr>Industry Trends Continue</vt:lpstr>
      <vt:lpstr>Industry Trends Continue</vt:lpstr>
      <vt:lpstr>3D Printing Design Market</vt:lpstr>
      <vt:lpstr>3D Image Capture Devices </vt:lpstr>
      <vt:lpstr>PowerPoint Presentation</vt:lpstr>
      <vt:lpstr>PowerPoint Presentation</vt:lpstr>
      <vt:lpstr>PowerPoint Presentation</vt:lpstr>
      <vt:lpstr>PowerPoint Presentation</vt:lpstr>
      <vt:lpstr>PowerPoint Presentation</vt:lpstr>
      <vt:lpstr>Current Challenges</vt:lpstr>
      <vt:lpstr>3D printing process</vt:lpstr>
      <vt:lpstr>PowerPoint Presentation</vt:lpstr>
      <vt:lpstr>PowerPoint Presentation</vt:lpstr>
      <vt:lpstr>PowerPoint Presentation</vt:lpstr>
      <vt:lpstr>Competitive Analysis</vt:lpstr>
      <vt:lpstr>PowerPoint Presentation</vt:lpstr>
      <vt:lpstr>Competition Evaluation </vt:lpstr>
      <vt:lpstr>Company/business Description</vt:lpstr>
      <vt:lpstr>3D printing process</vt:lpstr>
      <vt:lpstr>Organization/operations &amp; Management plan</vt:lpstr>
      <vt:lpstr>Charles Profile</vt:lpstr>
      <vt:lpstr>Dong Profile</vt:lpstr>
      <vt:lpstr>Maureen Huber</vt:lpstr>
      <vt:lpstr>Roadmap and timeline</vt:lpstr>
      <vt:lpstr>User Projection</vt:lpstr>
      <vt:lpstr>Functionalities in each phase</vt:lpstr>
      <vt:lpstr>Go To Market Strategy</vt:lpstr>
      <vt:lpstr>Financial Projections</vt:lpstr>
      <vt:lpstr>Financial Plan for Release 1.0 </vt:lpstr>
      <vt:lpstr>Funding Request</vt:lpstr>
    </vt:vector>
  </TitlesOfParts>
  <Company>Siemens Industry Software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Wang, Charles</dc:creator>
  <cp:lastModifiedBy>Wang, Charles</cp:lastModifiedBy>
  <cp:revision>274</cp:revision>
  <dcterms:created xsi:type="dcterms:W3CDTF">2017-06-25T16:49:22Z</dcterms:created>
  <dcterms:modified xsi:type="dcterms:W3CDTF">2017-07-21T03:20:18Z</dcterms:modified>
</cp:coreProperties>
</file>